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701" r:id="rId6"/>
    <p:sldMasterId id="2147484615" r:id="rId7"/>
    <p:sldMasterId id="2147484618" r:id="rId8"/>
    <p:sldMasterId id="2147484716" r:id="rId9"/>
  </p:sldMasterIdLst>
  <p:notesMasterIdLst>
    <p:notesMasterId r:id="rId87"/>
  </p:notesMasterIdLst>
  <p:handoutMasterIdLst>
    <p:handoutMasterId r:id="rId88"/>
  </p:handoutMasterIdLst>
  <p:sldIdLst>
    <p:sldId id="275" r:id="rId10"/>
    <p:sldId id="375" r:id="rId11"/>
    <p:sldId id="277" r:id="rId12"/>
    <p:sldId id="278" r:id="rId13"/>
    <p:sldId id="272" r:id="rId14"/>
    <p:sldId id="257" r:id="rId15"/>
    <p:sldId id="280" r:id="rId16"/>
    <p:sldId id="282" r:id="rId17"/>
    <p:sldId id="284" r:id="rId18"/>
    <p:sldId id="273" r:id="rId19"/>
    <p:sldId id="287" r:id="rId20"/>
    <p:sldId id="288" r:id="rId21"/>
    <p:sldId id="268" r:id="rId22"/>
    <p:sldId id="289" r:id="rId23"/>
    <p:sldId id="274" r:id="rId24"/>
    <p:sldId id="292" r:id="rId25"/>
    <p:sldId id="291" r:id="rId26"/>
    <p:sldId id="293" r:id="rId27"/>
    <p:sldId id="294" r:id="rId28"/>
    <p:sldId id="295" r:id="rId29"/>
    <p:sldId id="296" r:id="rId30"/>
    <p:sldId id="298" r:id="rId31"/>
    <p:sldId id="301" r:id="rId32"/>
    <p:sldId id="302" r:id="rId33"/>
    <p:sldId id="314"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6" r:id="rId64"/>
    <p:sldId id="347" r:id="rId65"/>
    <p:sldId id="352" r:id="rId66"/>
    <p:sldId id="354" r:id="rId67"/>
    <p:sldId id="353" r:id="rId68"/>
    <p:sldId id="355" r:id="rId69"/>
    <p:sldId id="356" r:id="rId70"/>
    <p:sldId id="357" r:id="rId71"/>
    <p:sldId id="358" r:id="rId72"/>
    <p:sldId id="359" r:id="rId73"/>
    <p:sldId id="360" r:id="rId74"/>
    <p:sldId id="361" r:id="rId75"/>
    <p:sldId id="362" r:id="rId76"/>
    <p:sldId id="363" r:id="rId77"/>
    <p:sldId id="365" r:id="rId78"/>
    <p:sldId id="366" r:id="rId79"/>
    <p:sldId id="367" r:id="rId80"/>
    <p:sldId id="370" r:id="rId81"/>
    <p:sldId id="371" r:id="rId82"/>
    <p:sldId id="372" r:id="rId83"/>
    <p:sldId id="373" r:id="rId84"/>
    <p:sldId id="374" r:id="rId85"/>
    <p:sldId id="260" r:id="rId86"/>
  </p:sldIdLst>
  <p:sldSz cx="12188825" cy="6858000"/>
  <p:notesSz cx="6858000" cy="9144000"/>
  <p:defaultTextStyle>
    <a:defPPr>
      <a:defRPr lang="en-US"/>
    </a:defPPr>
    <a:lvl1pPr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1pPr>
    <a:lvl2pPr marL="4556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2pPr>
    <a:lvl3pPr marL="9128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3pPr>
    <a:lvl4pPr marL="13700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4pPr>
    <a:lvl5pPr marL="18272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5pPr>
    <a:lvl6pPr marL="2286000" algn="l" defTabSz="914400" rtl="0" eaLnBrk="1" latinLnBrk="0" hangingPunct="1">
      <a:defRPr kern="1200">
        <a:solidFill>
          <a:schemeClr val="tx1"/>
        </a:solidFill>
        <a:latin typeface="Segoe UI" charset="0"/>
        <a:ea typeface="ＭＳ Ｐゴシック" charset="-128"/>
        <a:cs typeface="+mn-cs"/>
      </a:defRPr>
    </a:lvl6pPr>
    <a:lvl7pPr marL="2743200" algn="l" defTabSz="914400" rtl="0" eaLnBrk="1" latinLnBrk="0" hangingPunct="1">
      <a:defRPr kern="1200">
        <a:solidFill>
          <a:schemeClr val="tx1"/>
        </a:solidFill>
        <a:latin typeface="Segoe UI" charset="0"/>
        <a:ea typeface="ＭＳ Ｐゴシック" charset="-128"/>
        <a:cs typeface="+mn-cs"/>
      </a:defRPr>
    </a:lvl7pPr>
    <a:lvl8pPr marL="3200400" algn="l" defTabSz="914400" rtl="0" eaLnBrk="1" latinLnBrk="0" hangingPunct="1">
      <a:defRPr kern="1200">
        <a:solidFill>
          <a:schemeClr val="tx1"/>
        </a:solidFill>
        <a:latin typeface="Segoe UI" charset="0"/>
        <a:ea typeface="ＭＳ Ｐゴシック" charset="-128"/>
        <a:cs typeface="+mn-cs"/>
      </a:defRPr>
    </a:lvl8pPr>
    <a:lvl9pPr marL="3657600" algn="l" defTabSz="914400" rtl="0" eaLnBrk="1" latinLnBrk="0" hangingPunct="1">
      <a:defRPr kern="1200">
        <a:solidFill>
          <a:schemeClr val="tx1"/>
        </a:solidFill>
        <a:latin typeface="Segoe UI" charset="0"/>
        <a:ea typeface="ＭＳ Ｐゴシック" charset="-128"/>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01" userDrawn="1">
          <p15:clr>
            <a:srgbClr val="A4A3A4"/>
          </p15:clr>
        </p15:guide>
        <p15:guide id="5" pos="7422" userDrawn="1">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19139D"/>
    <a:srgbClr val="1D4BF1"/>
    <a:srgbClr val="804ECD"/>
    <a:srgbClr val="2C7BF0"/>
    <a:srgbClr val="0B3CC8"/>
    <a:srgbClr val="072783"/>
    <a:srgbClr val="2819E6"/>
    <a:srgbClr val="8CC63F"/>
    <a:srgbClr val="FF9500"/>
    <a:srgbClr val="0058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B20A6E-68B4-42ED-BAC1-02147E5866EA}" v="4" dt="2018-09-29T20:16:34.9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115" y="48"/>
      </p:cViewPr>
      <p:guideLst>
        <p:guide orient="horz" pos="142"/>
        <p:guide orient="horz" pos="4176"/>
        <p:guide orient="horz" pos="739"/>
        <p:guide pos="301"/>
        <p:guide pos="7422"/>
        <p:guide pos="3831"/>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presProps" Target="pres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1.xml"/><Relationship Id="rId90" Type="http://schemas.openxmlformats.org/officeDocument/2006/relationships/viewProps" Target="view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4.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3.xml"/><Relationship Id="rId71" Type="http://schemas.openxmlformats.org/officeDocument/2006/relationships/slide" Target="slides/slide62.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73622583d8089d01" providerId="LiveId" clId="{D8A301A8-74A5-436F-8412-717EDCF2EAB7}"/>
    <pc:docChg chg="modSld">
      <pc:chgData name="" userId="73622583d8089d01" providerId="LiveId" clId="{D8A301A8-74A5-436F-8412-717EDCF2EAB7}" dt="2018-04-24T00:45:55.365" v="0" actId="1076"/>
      <pc:docMkLst>
        <pc:docMk/>
      </pc:docMkLst>
      <pc:sldChg chg="modSp">
        <pc:chgData name="" userId="73622583d8089d01" providerId="LiveId" clId="{D8A301A8-74A5-436F-8412-717EDCF2EAB7}" dt="2018-04-24T00:45:55.365" v="0" actId="1076"/>
        <pc:sldMkLst>
          <pc:docMk/>
          <pc:sldMk cId="479054483" sldId="275"/>
        </pc:sldMkLst>
        <pc:picChg chg="mod">
          <ac:chgData name="" userId="73622583d8089d01" providerId="LiveId" clId="{D8A301A8-74A5-436F-8412-717EDCF2EAB7}" dt="2018-04-24T00:45:55.365" v="0" actId="1076"/>
          <ac:picMkLst>
            <pc:docMk/>
            <pc:sldMk cId="479054483" sldId="275"/>
            <ac:picMk id="2" creationId="{00000000-0000-0000-0000-000000000000}"/>
          </ac:picMkLst>
        </pc:picChg>
      </pc:sldChg>
    </pc:docChg>
  </pc:docChgLst>
  <pc:docChgLst>
    <pc:chgData name="Gaston Mikoc" userId="S::gastonm@lagash.com::a7d1968d-59ac-4b47-ac01-1e38ce776d0c" providerId="AD" clId="Web-{F8B20A6E-68B4-42ED-BAC1-02147E5866EA}"/>
    <pc:docChg chg="addSld delSld modSld">
      <pc:chgData name="Gaston Mikoc" userId="S::gastonm@lagash.com::a7d1968d-59ac-4b47-ac01-1e38ce776d0c" providerId="AD" clId="Web-{F8B20A6E-68B4-42ED-BAC1-02147E5866EA}" dt="2018-09-29T20:17:58.987" v="61" actId="20577"/>
      <pc:docMkLst>
        <pc:docMk/>
      </pc:docMkLst>
      <pc:sldChg chg="addSp delSp modSp add del">
        <pc:chgData name="Gaston Mikoc" userId="S::gastonm@lagash.com::a7d1968d-59ac-4b47-ac01-1e38ce776d0c" providerId="AD" clId="Web-{F8B20A6E-68B4-42ED-BAC1-02147E5866EA}" dt="2018-09-29T20:17:58.971" v="60" actId="20577"/>
        <pc:sldMkLst>
          <pc:docMk/>
          <pc:sldMk cId="2995035368" sldId="277"/>
        </pc:sldMkLst>
        <pc:spChg chg="mod">
          <ac:chgData name="Gaston Mikoc" userId="S::gastonm@lagash.com::a7d1968d-59ac-4b47-ac01-1e38ce776d0c" providerId="AD" clId="Web-{F8B20A6E-68B4-42ED-BAC1-02147E5866EA}" dt="2018-09-29T20:17:58.971" v="60" actId="20577"/>
          <ac:spMkLst>
            <pc:docMk/>
            <pc:sldMk cId="2995035368" sldId="277"/>
            <ac:spMk id="3" creationId="{42EFC672-01A4-4550-BF22-5F61BD45F062}"/>
          </ac:spMkLst>
        </pc:spChg>
        <pc:spChg chg="add del mod">
          <ac:chgData name="Gaston Mikoc" userId="S::gastonm@lagash.com::a7d1968d-59ac-4b47-ac01-1e38ce776d0c" providerId="AD" clId="Web-{F8B20A6E-68B4-42ED-BAC1-02147E5866EA}" dt="2018-09-29T20:16:46.827" v="24"/>
          <ac:spMkLst>
            <pc:docMk/>
            <pc:sldMk cId="2995035368" sldId="277"/>
            <ac:spMk id="4" creationId="{11528504-F9CC-4C7B-8A85-9A051499BE00}"/>
          </ac:spMkLst>
        </pc:spChg>
        <pc:spChg chg="add mod">
          <ac:chgData name="Gaston Mikoc" userId="S::gastonm@lagash.com::a7d1968d-59ac-4b47-ac01-1e38ce776d0c" providerId="AD" clId="Web-{F8B20A6E-68B4-42ED-BAC1-02147E5866EA}" dt="2018-09-29T20:17:46.017" v="49" actId="20577"/>
          <ac:spMkLst>
            <pc:docMk/>
            <pc:sldMk cId="2995035368" sldId="277"/>
            <ac:spMk id="8" creationId="{DCA330EF-FC28-4A59-8239-C7AF4FD76CFA}"/>
          </ac:spMkLst>
        </pc:spChg>
        <pc:spChg chg="add">
          <ac:chgData name="Gaston Mikoc" userId="S::gastonm@lagash.com::a7d1968d-59ac-4b47-ac01-1e38ce776d0c" providerId="AD" clId="Web-{F8B20A6E-68B4-42ED-BAC1-02147E5866EA}" dt="2018-09-29T20:17:05.937" v="27"/>
          <ac:spMkLst>
            <pc:docMk/>
            <pc:sldMk cId="2995035368" sldId="277"/>
            <ac:spMk id="10" creationId="{F0A44AB1-B8B7-4679-8DE0-1F7EB9973C76}"/>
          </ac:spMkLst>
        </pc:spChg>
        <pc:picChg chg="del">
          <ac:chgData name="Gaston Mikoc" userId="S::gastonm@lagash.com::a7d1968d-59ac-4b47-ac01-1e38ce776d0c" providerId="AD" clId="Web-{F8B20A6E-68B4-42ED-BAC1-02147E5866EA}" dt="2018-09-29T20:16:16.170" v="2"/>
          <ac:picMkLst>
            <pc:docMk/>
            <pc:sldMk cId="2995035368" sldId="277"/>
            <ac:picMk id="2" creationId="{453A8BD4-A5C7-4AF6-AAF5-234E273B6F1E}"/>
          </ac:picMkLst>
        </pc:picChg>
        <pc:picChg chg="add">
          <ac:chgData name="Gaston Mikoc" userId="S::gastonm@lagash.com::a7d1968d-59ac-4b47-ac01-1e38ce776d0c" providerId="AD" clId="Web-{F8B20A6E-68B4-42ED-BAC1-02147E5866EA}" dt="2018-09-29T20:17:05.922" v="26"/>
          <ac:picMkLst>
            <pc:docMk/>
            <pc:sldMk cId="2995035368" sldId="277"/>
            <ac:picMk id="9" creationId="{1E3DD3B0-C44A-4597-BAAA-32EE7F3CF4AB}"/>
          </ac:picMkLst>
        </pc:picChg>
        <pc:picChg chg="add">
          <ac:chgData name="Gaston Mikoc" userId="S::gastonm@lagash.com::a7d1968d-59ac-4b47-ac01-1e38ce776d0c" providerId="AD" clId="Web-{F8B20A6E-68B4-42ED-BAC1-02147E5866EA}" dt="2018-09-29T20:17:05.953" v="28"/>
          <ac:picMkLst>
            <pc:docMk/>
            <pc:sldMk cId="2995035368" sldId="277"/>
            <ac:picMk id="11" creationId="{64790D33-BE4E-4B9F-8BC6-74836D3C2E91}"/>
          </ac:picMkLst>
        </pc:picChg>
      </pc:sldChg>
    </pc:docChg>
  </pc:docChgLst>
  <pc:docChgLst>
    <pc:chgData name="Gaston Mikoc" userId="S::gastonm@lagash.com::a7d1968d-59ac-4b47-ac01-1e38ce776d0c" providerId="AD" clId="Web-{3F46B276-2BDC-4B24-B641-2260D29B9CD8}"/>
    <pc:docChg chg="modSld">
      <pc:chgData name="Gaston Mikoc" userId="S::gastonm@lagash.com::a7d1968d-59ac-4b47-ac01-1e38ce776d0c" providerId="AD" clId="Web-{3F46B276-2BDC-4B24-B641-2260D29B9CD8}" dt="2018-09-30T00:37:46.905" v="8" actId="20577"/>
      <pc:docMkLst>
        <pc:docMk/>
      </pc:docMkLst>
      <pc:sldChg chg="modSp">
        <pc:chgData name="Gaston Mikoc" userId="S::gastonm@lagash.com::a7d1968d-59ac-4b47-ac01-1e38ce776d0c" providerId="AD" clId="Web-{3F46B276-2BDC-4B24-B641-2260D29B9CD8}" dt="2018-09-30T00:37:46.436" v="6" actId="20577"/>
        <pc:sldMkLst>
          <pc:docMk/>
          <pc:sldMk cId="2995035368" sldId="277"/>
        </pc:sldMkLst>
        <pc:spChg chg="mod">
          <ac:chgData name="Gaston Mikoc" userId="S::gastonm@lagash.com::a7d1968d-59ac-4b47-ac01-1e38ce776d0c" providerId="AD" clId="Web-{3F46B276-2BDC-4B24-B641-2260D29B9CD8}" dt="2018-09-30T00:37:46.436" v="6" actId="20577"/>
          <ac:spMkLst>
            <pc:docMk/>
            <pc:sldMk cId="2995035368" sldId="277"/>
            <ac:spMk id="8" creationId="{DCA330EF-FC28-4A59-8239-C7AF4FD76CFA}"/>
          </ac:spMkLst>
        </pc:spChg>
      </pc:sldChg>
    </pc:docChg>
  </pc:docChgLst>
  <pc:docChgLst>
    <pc:chgData name="Federico Ramundo" userId="S::federicor@lagash.com::152b0a9b-c26d-4e2c-8c0f-c005b79a07bc" providerId="AD" clId="Web-{89EC6793-9B94-4DD7-9F59-58373A3E9444}"/>
    <pc:docChg chg="modSld">
      <pc:chgData name="Federico Ramundo" userId="S::federicor@lagash.com::152b0a9b-c26d-4e2c-8c0f-c005b79a07bc" providerId="AD" clId="Web-{89EC6793-9B94-4DD7-9F59-58373A3E9444}" dt="2018-09-20T20:02:13.580" v="5" actId="1076"/>
      <pc:docMkLst>
        <pc:docMk/>
      </pc:docMkLst>
      <pc:sldChg chg="addSp delSp modSp">
        <pc:chgData name="Federico Ramundo" userId="S::federicor@lagash.com::152b0a9b-c26d-4e2c-8c0f-c005b79a07bc" providerId="AD" clId="Web-{89EC6793-9B94-4DD7-9F59-58373A3E9444}" dt="2018-09-20T20:02:13.580" v="5" actId="1076"/>
        <pc:sldMkLst>
          <pc:docMk/>
          <pc:sldMk cId="2259712483" sldId="272"/>
        </pc:sldMkLst>
        <pc:picChg chg="add mod">
          <ac:chgData name="Federico Ramundo" userId="S::federicor@lagash.com::152b0a9b-c26d-4e2c-8c0f-c005b79a07bc" providerId="AD" clId="Web-{89EC6793-9B94-4DD7-9F59-58373A3E9444}" dt="2018-09-20T20:02:13.580" v="5" actId="1076"/>
          <ac:picMkLst>
            <pc:docMk/>
            <pc:sldMk cId="2259712483" sldId="272"/>
            <ac:picMk id="2" creationId="{C86C3BE8-F811-426F-8D12-DC8A0B2F0F54}"/>
          </ac:picMkLst>
        </pc:picChg>
        <pc:picChg chg="del">
          <ac:chgData name="Federico Ramundo" userId="S::federicor@lagash.com::152b0a9b-c26d-4e2c-8c0f-c005b79a07bc" providerId="AD" clId="Web-{89EC6793-9B94-4DD7-9F59-58373A3E9444}" dt="2018-09-20T20:01:51.282" v="0"/>
          <ac:picMkLst>
            <pc:docMk/>
            <pc:sldMk cId="2259712483" sldId="272"/>
            <ac:picMk id="1026" creationId="{173C20E4-FCC9-4237-84B9-8451F2F3F10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eaLnBrk="1" fontAlgn="auto" hangingPunct="1">
              <a:spcBef>
                <a:spcPts val="0"/>
              </a:spcBef>
              <a:spcAft>
                <a:spcPts val="0"/>
              </a:spcAft>
              <a:defRPr sz="1200">
                <a:latin typeface="+mn-lt"/>
                <a:ea typeface="+mn-ea"/>
                <a:cs typeface="+mn-cs"/>
              </a:defRPr>
            </a:lvl1pPr>
          </a:lstStyle>
          <a:p>
            <a:pPr>
              <a:defRPr/>
            </a:pPr>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eaLnBrk="1" fontAlgn="auto" hangingPunct="1">
              <a:spcBef>
                <a:spcPts val="0"/>
              </a:spcBef>
              <a:spcAft>
                <a:spcPts val="0"/>
              </a:spcAft>
              <a:defRPr sz="1200">
                <a:latin typeface="+mn-lt"/>
                <a:ea typeface="+mn-ea"/>
                <a:cs typeface="+mn-cs"/>
              </a:defRPr>
            </a:lvl1pPr>
          </a:lstStyle>
          <a:p>
            <a:pPr>
              <a:defRPr/>
            </a:pPr>
            <a:fld id="{5CF2BDE3-492D-4F40-88FE-2D1B6E302FEA}" type="datetimeFigureOut">
              <a:rPr lang="en-US"/>
              <a:pPr>
                <a:defRPr/>
              </a:pPr>
              <a:t>1/20/2019</a:t>
            </a:fld>
            <a:endParaRPr lang="en-US"/>
          </a:p>
        </p:txBody>
      </p:sp>
      <p:sp>
        <p:nvSpPr>
          <p:cNvPr id="8" name="Footer Placeholder 7"/>
          <p:cNvSpPr>
            <a:spLocks noGrp="1"/>
          </p:cNvSpPr>
          <p:nvPr>
            <p:ph type="ftr" sz="quarter" idx="2"/>
          </p:nvPr>
        </p:nvSpPr>
        <p:spPr>
          <a:xfrm>
            <a:off x="0" y="8685213"/>
            <a:ext cx="5794375" cy="331787"/>
          </a:xfrm>
          <a:prstGeom prst="rect">
            <a:avLst/>
          </a:prstGeom>
        </p:spPr>
        <p:txBody>
          <a:bodyPr vert="horz" lIns="91440" tIns="45720" rIns="91440" bIns="45720" rtlCol="0" anchor="b"/>
          <a:lstStyle>
            <a:lvl1pPr marL="398463" algn="l" defTabSz="914099" eaLnBrk="0" fontAlgn="auto" hangingPunct="0">
              <a:spcBef>
                <a:spcPts val="0"/>
              </a:spcBef>
              <a:spcAft>
                <a:spcPts val="0"/>
              </a:spcAft>
              <a:defRPr sz="400">
                <a:gradFill>
                  <a:gsLst>
                    <a:gs pos="0">
                      <a:schemeClr val="tx1"/>
                    </a:gs>
                    <a:gs pos="100000">
                      <a:schemeClr val="tx1"/>
                    </a:gs>
                  </a:gsLst>
                  <a:lin ang="5400000" scaled="0"/>
                </a:gradFill>
                <a:latin typeface="Segoe UI" pitchFamily="34" charset="0"/>
                <a:ea typeface="Segoe UI" pitchFamily="34" charset="0"/>
                <a:cs typeface="Segoe UI" pitchFamily="34" charset="0"/>
              </a:defRPr>
            </a:lvl1pPr>
          </a:lstStyle>
          <a:p>
            <a:pPr>
              <a:defRPr/>
            </a:pPr>
            <a:r>
              <a:rPr lang="en-US"/>
              <a:t>© 2012 Microsoft Corporation. All rights reserved. Microsoft, Windows,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263" y="8685213"/>
            <a:ext cx="107315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527CFFC-17AF-0642-9F37-BB9C3DB69781}" type="slidenum">
              <a:rPr lang="en-US" altLang="en-US"/>
              <a:pPr>
                <a:defRPr/>
              </a:pPr>
              <a:t>‹#›</a:t>
            </a:fld>
            <a:endParaRPr lang="en-US" altLang="en-US"/>
          </a:p>
        </p:txBody>
      </p:sp>
    </p:spTree>
    <p:extLst>
      <p:ext uri="{BB962C8B-B14F-4D97-AF65-F5344CB8AC3E}">
        <p14:creationId xmlns:p14="http://schemas.microsoft.com/office/powerpoint/2010/main" val="55629639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eaLnBrk="1" fontAlgn="auto" hangingPunct="1">
              <a:spcBef>
                <a:spcPts val="0"/>
              </a:spcBef>
              <a:spcAft>
                <a:spcPts val="0"/>
              </a:spcAft>
              <a:defRPr sz="1200">
                <a:latin typeface="+mn-lt"/>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10" name="Footer Placeholder 9"/>
          <p:cNvSpPr>
            <a:spLocks noGrp="1"/>
          </p:cNvSpPr>
          <p:nvPr>
            <p:ph type="ftr" sz="quarter" idx="4"/>
          </p:nvPr>
        </p:nvSpPr>
        <p:spPr>
          <a:xfrm>
            <a:off x="0" y="8686800"/>
            <a:ext cx="5921375" cy="355600"/>
          </a:xfrm>
          <a:prstGeom prst="rect">
            <a:avLst/>
          </a:prstGeom>
        </p:spPr>
        <p:txBody>
          <a:bodyPr vert="horz" lIns="91440" tIns="45720" rIns="91440" bIns="45720" rtlCol="0" anchor="b"/>
          <a:lstStyle>
            <a:lvl1pPr marL="571500" indent="0" algn="l" defTabSz="914099" eaLnBrk="0" fontAlgn="auto" hangingPunct="0">
              <a:spcBef>
                <a:spcPts val="0"/>
              </a:spcBef>
              <a:spcAft>
                <a:spcPts val="0"/>
              </a:spcAft>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lvl1pPr>
          </a:lstStyle>
          <a:p>
            <a:pPr>
              <a:defRPr/>
            </a:pPr>
            <a:r>
              <a:rPr lang="en-US"/>
              <a:t>© 2012 Microsoft Corporation. All rights reserved. Microsoft, Windows,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eaLnBrk="1" fontAlgn="auto" hangingPunct="1">
              <a:spcBef>
                <a:spcPts val="0"/>
              </a:spcBef>
              <a:spcAft>
                <a:spcPts val="0"/>
              </a:spcAft>
              <a:defRPr sz="1200">
                <a:latin typeface="+mn-lt"/>
                <a:ea typeface="+mn-ea"/>
                <a:cs typeface="+mn-cs"/>
              </a:defRPr>
            </a:lvl1pPr>
          </a:lstStyle>
          <a:p>
            <a:pPr>
              <a:defRPr/>
            </a:pPr>
            <a:fld id="{98A18730-3C9C-FA49-AEA3-0062F8EA3D1B}" type="datetimeFigureOut">
              <a:rPr lang="en-US"/>
              <a:pPr>
                <a:defRPr/>
              </a:pPr>
              <a:t>1/20/2019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5908675" y="8685213"/>
            <a:ext cx="947738"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612B6B85-5556-AC40-8CF9-5FAB34ADED73}" type="slidenum">
              <a:rPr lang="en-US" altLang="en-US"/>
              <a:pPr>
                <a:defRPr/>
              </a:pPr>
              <a:t>‹#›</a:t>
            </a:fld>
            <a:endParaRPr lang="en-US" altLang="en-US"/>
          </a:p>
        </p:txBody>
      </p:sp>
    </p:spTree>
    <p:extLst>
      <p:ext uri="{BB962C8B-B14F-4D97-AF65-F5344CB8AC3E}">
        <p14:creationId xmlns:p14="http://schemas.microsoft.com/office/powerpoint/2010/main" val="467171804"/>
      </p:ext>
    </p:extLst>
  </p:cSld>
  <p:clrMap bg1="lt1" tx1="dk1" bg2="lt2" tx2="dk2" accent1="accent1" accent2="accent2" accent3="accent3" accent4="accent4" accent5="accent5" accent6="accent6" hlink="hlink" folHlink="folHlink"/>
  <p:hf/>
  <p:notesStyle>
    <a:lvl1pPr algn="l" defTabSz="912813" rtl="0" eaLnBrk="0" fontAlgn="base" hangingPunct="0">
      <a:lnSpc>
        <a:spcPct val="90000"/>
      </a:lnSpc>
      <a:spcBef>
        <a:spcPct val="30000"/>
      </a:spcBef>
      <a:spcAft>
        <a:spcPts val="338"/>
      </a:spcAft>
      <a:defRPr sz="900" kern="1200">
        <a:solidFill>
          <a:schemeClr val="tx1"/>
        </a:solidFill>
        <a:latin typeface="Segoe UI Light" pitchFamily="34" charset="0"/>
        <a:ea typeface="ＭＳ Ｐゴシック" charset="0"/>
        <a:cs typeface="ＭＳ Ｐゴシック" charset="0"/>
      </a:defRPr>
    </a:lvl1pPr>
    <a:lvl2pPr marL="212725" indent="-104775"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2pPr>
    <a:lvl3pPr marL="327025"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3pPr>
    <a:lvl4pPr marL="482600" indent="-14605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4pPr>
    <a:lvl5pPr marL="614363"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s.wikipedia.org/wiki/Programa_(computaci%C3%B3n)"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s.wikipedia.org/wiki/Lenguaje_interpretado" TargetMode="External"/><Relationship Id="rId4" Type="http://schemas.openxmlformats.org/officeDocument/2006/relationships/hyperlink" Target="https://es.wikipedia.org/wiki/Biblioteca_(programaci%C3%B3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90000"/>
              </a:lnSpc>
              <a:spcBef>
                <a:spcPct val="30000"/>
              </a:spcBef>
              <a:spcAft>
                <a:spcPts val="338"/>
              </a:spcAft>
              <a:buClrTx/>
              <a:buSzTx/>
              <a:buFontTx/>
              <a:buNone/>
              <a:tabLst/>
              <a:defRPr/>
            </a:pPr>
            <a:r>
              <a:rPr lang="es-AR" sz="900">
                <a:solidFill>
                  <a:schemeClr val="bg1">
                    <a:lumMod val="65000"/>
                    <a:lumOff val="35000"/>
                  </a:schemeClr>
                </a:solidFill>
                <a:latin typeface="Poppins" panose="02000000000000000000" pitchFamily="2" charset="0"/>
                <a:cs typeface="Poppins" panose="02000000000000000000" pitchFamily="2" charset="0"/>
              </a:rPr>
              <a:t>Típicamente, puede incluir soporte de</a:t>
            </a:r>
            <a:r>
              <a:rPr lang="es-AR" sz="900">
                <a:solidFill>
                  <a:srgbClr val="222222"/>
                </a:solidFill>
                <a:latin typeface="Poppins" panose="02000000000000000000" pitchFamily="2" charset="0"/>
                <a:cs typeface="Poppins" panose="02000000000000000000" pitchFamily="2" charset="0"/>
              </a:rPr>
              <a:t> </a:t>
            </a:r>
            <a:r>
              <a:rPr lang="es-AR" sz="900">
                <a:solidFill>
                  <a:srgbClr val="0B0080"/>
                </a:solidFill>
                <a:latin typeface="Poppins" panose="02000000000000000000" pitchFamily="2" charset="0"/>
                <a:cs typeface="Poppins" panose="02000000000000000000" pitchFamily="2" charset="0"/>
                <a:hlinkClick r:id="rId3" tooltip="Programa (computación)"/>
              </a:rPr>
              <a:t>programas</a:t>
            </a:r>
            <a:r>
              <a:rPr lang="es-AR" sz="900">
                <a:solidFill>
                  <a:srgbClr val="222222"/>
                </a:solidFill>
                <a:latin typeface="Poppins" panose="02000000000000000000" pitchFamily="2" charset="0"/>
                <a:cs typeface="Poppins" panose="02000000000000000000" pitchFamily="2" charset="0"/>
              </a:rPr>
              <a:t>, </a:t>
            </a:r>
            <a:r>
              <a:rPr lang="es-AR" sz="900">
                <a:solidFill>
                  <a:srgbClr val="0B0080"/>
                </a:solidFill>
                <a:latin typeface="Poppins" panose="02000000000000000000" pitchFamily="2" charset="0"/>
                <a:cs typeface="Poppins" panose="02000000000000000000" pitchFamily="2" charset="0"/>
                <a:hlinkClick r:id="rId4" tooltip="Biblioteca (programación)"/>
              </a:rPr>
              <a:t>bibliotecas</a:t>
            </a:r>
            <a:r>
              <a:rPr lang="es-AR" sz="900">
                <a:solidFill>
                  <a:schemeClr val="bg1">
                    <a:lumMod val="65000"/>
                    <a:lumOff val="35000"/>
                  </a:schemeClr>
                </a:solidFill>
                <a:latin typeface="Poppins" panose="02000000000000000000" pitchFamily="2" charset="0"/>
                <a:cs typeface="Poppins" panose="02000000000000000000" pitchFamily="2" charset="0"/>
              </a:rPr>
              <a:t>, y un</a:t>
            </a:r>
            <a:r>
              <a:rPr lang="es-AR" sz="900">
                <a:solidFill>
                  <a:srgbClr val="222222"/>
                </a:solidFill>
                <a:latin typeface="Poppins" panose="02000000000000000000" pitchFamily="2" charset="0"/>
                <a:cs typeface="Poppins" panose="02000000000000000000" pitchFamily="2" charset="0"/>
              </a:rPr>
              <a:t> </a:t>
            </a:r>
            <a:r>
              <a:rPr lang="es-AR" sz="900">
                <a:solidFill>
                  <a:srgbClr val="0B0080"/>
                </a:solidFill>
                <a:latin typeface="Poppins" panose="02000000000000000000" pitchFamily="2" charset="0"/>
                <a:cs typeface="Poppins" panose="02000000000000000000" pitchFamily="2" charset="0"/>
                <a:hlinkClick r:id="rId5"/>
              </a:rPr>
              <a:t>lenguaje interpretado</a:t>
            </a:r>
            <a:r>
              <a:rPr lang="es-AR" sz="900">
                <a:solidFill>
                  <a:schemeClr val="bg1">
                    <a:lumMod val="65000"/>
                    <a:lumOff val="35000"/>
                  </a:schemeClr>
                </a:solidFill>
                <a:latin typeface="Poppins" panose="02000000000000000000" pitchFamily="2" charset="0"/>
                <a:cs typeface="Poppins" panose="02000000000000000000" pitchFamily="2" charset="0"/>
              </a:rPr>
              <a:t>, entre otras herramientas, para así ayudar a desarrollar y unir los diferentes componentes de un proyecto.</a:t>
            </a:r>
          </a:p>
          <a:p>
            <a:endParaRPr lang="es-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 2012 Microsoft Corporation. All rights reserved. Microsoft, Windows,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263B1A9-25FB-488D-8B4F-A58E1E588AC2}" type="datetime1">
              <a:rPr lang="en-US" smtClean="0"/>
              <a:t>1/20/2019</a:t>
            </a:fld>
            <a:endParaRPr lang="en-US"/>
          </a:p>
        </p:txBody>
      </p:sp>
      <p:sp>
        <p:nvSpPr>
          <p:cNvPr id="7" name="Slide Number Placeholder 6"/>
          <p:cNvSpPr>
            <a:spLocks noGrp="1"/>
          </p:cNvSpPr>
          <p:nvPr>
            <p:ph type="sldNum" sz="quarter" idx="13"/>
          </p:nvPr>
        </p:nvSpPr>
        <p:spPr/>
        <p:txBody>
          <a:bodyPr/>
          <a:lstStyle/>
          <a:p>
            <a:pPr>
              <a:defRPr/>
            </a:pPr>
            <a:fld id="{612B6B85-5556-AC40-8CF9-5FAB34ADED73}" type="slidenum">
              <a:rPr lang="en-US" altLang="en-US" smtClean="0"/>
              <a:pPr>
                <a:defRPr/>
              </a:pPr>
              <a:t>10</a:t>
            </a:fld>
            <a:endParaRPr lang="en-US" altLang="en-US"/>
          </a:p>
        </p:txBody>
      </p:sp>
    </p:spTree>
    <p:extLst>
      <p:ext uri="{BB962C8B-B14F-4D97-AF65-F5344CB8AC3E}">
        <p14:creationId xmlns:p14="http://schemas.microsoft.com/office/powerpoint/2010/main" val="142591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90000"/>
              </a:lnSpc>
              <a:spcBef>
                <a:spcPct val="30000"/>
              </a:spcBef>
              <a:spcAft>
                <a:spcPts val="338"/>
              </a:spcAft>
              <a:buClrTx/>
              <a:buSzTx/>
              <a:buFontTx/>
              <a:buNone/>
              <a:tabLst/>
              <a:defRPr/>
            </a:pPr>
            <a:r>
              <a:rPr lang="es-AR">
                <a:solidFill>
                  <a:srgbClr val="000000"/>
                </a:solidFill>
                <a:latin typeface="Poppins" panose="02000000000000000000" pitchFamily="2" charset="0"/>
                <a:ea typeface="Arial" panose="020B0604020202020204" pitchFamily="34" charset="0"/>
                <a:cs typeface="Poppins" panose="02000000000000000000" pitchFamily="2" charset="0"/>
              </a:rPr>
              <a:t>También llamado </a:t>
            </a:r>
            <a:r>
              <a:rPr lang="es-AR" b="1">
                <a:solidFill>
                  <a:srgbClr val="000000"/>
                </a:solidFill>
                <a:latin typeface="Poppins" panose="02000000000000000000" pitchFamily="2" charset="0"/>
                <a:ea typeface="Arial" panose="020B0604020202020204" pitchFamily="34" charset="0"/>
                <a:cs typeface="Poppins" panose="02000000000000000000" pitchFamily="2" charset="0"/>
              </a:rPr>
              <a:t>ciclo de vida clásico</a:t>
            </a:r>
            <a:r>
              <a:rPr lang="es-AR">
                <a:solidFill>
                  <a:srgbClr val="000000"/>
                </a:solidFill>
                <a:latin typeface="Poppins" panose="02000000000000000000" pitchFamily="2" charset="0"/>
                <a:ea typeface="Arial" panose="020B0604020202020204" pitchFamily="34" charset="0"/>
                <a:cs typeface="Poppins" panose="02000000000000000000" pitchFamily="2" charset="0"/>
              </a:rPr>
              <a:t>, sugiere un enfoque sistemático y secuencial para el desarrollo del software, que comienza con la especificación de los requerimientos por parte del cliente y avanza a través de planeación, modelado, construcción y despliegue, para concluir con el software terminado.</a:t>
            </a:r>
            <a:endParaRPr lang="es-AR" sz="900">
              <a:solidFill>
                <a:srgbClr val="000000"/>
              </a:solidFill>
              <a:effectLst/>
              <a:latin typeface="Poppins" panose="02000000000000000000" pitchFamily="2" charset="0"/>
              <a:ea typeface="Arial" panose="020B0604020202020204" pitchFamily="34" charset="0"/>
              <a:cs typeface="Poppins" panose="02000000000000000000" pitchFamily="2" charset="0"/>
            </a:endParaRP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 2012 Microsoft Corporation. All rights reserved. Microsoft, Windows,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213CF583-DA11-4A23-8EBC-6FF0C33AA64C}" type="datetime1">
              <a:rPr lang="en-US" smtClean="0"/>
              <a:t>1/20/2019</a:t>
            </a:fld>
            <a:endParaRPr lang="en-US"/>
          </a:p>
        </p:txBody>
      </p:sp>
      <p:sp>
        <p:nvSpPr>
          <p:cNvPr id="7" name="Slide Number Placeholder 6"/>
          <p:cNvSpPr>
            <a:spLocks noGrp="1"/>
          </p:cNvSpPr>
          <p:nvPr>
            <p:ph type="sldNum" sz="quarter" idx="13"/>
          </p:nvPr>
        </p:nvSpPr>
        <p:spPr/>
        <p:txBody>
          <a:bodyPr/>
          <a:lstStyle/>
          <a:p>
            <a:pPr>
              <a:defRPr/>
            </a:pPr>
            <a:fld id="{612B6B85-5556-AC40-8CF9-5FAB34ADED73}" type="slidenum">
              <a:rPr lang="en-US" altLang="en-US" smtClean="0"/>
              <a:pPr>
                <a:defRPr/>
              </a:pPr>
              <a:t>14</a:t>
            </a:fld>
            <a:endParaRPr lang="en-US" altLang="en-US"/>
          </a:p>
        </p:txBody>
      </p:sp>
    </p:spTree>
    <p:extLst>
      <p:ext uri="{BB962C8B-B14F-4D97-AF65-F5344CB8AC3E}">
        <p14:creationId xmlns:p14="http://schemas.microsoft.com/office/powerpoint/2010/main" val="340855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900" b="1" i="0" kern="1200">
                <a:solidFill>
                  <a:schemeClr val="tx1"/>
                </a:solidFill>
                <a:effectLst/>
                <a:latin typeface="Segoe UI Light" pitchFamily="34" charset="0"/>
                <a:ea typeface="ＭＳ Ｐゴシック" charset="0"/>
                <a:cs typeface="ＭＳ Ｐゴシック" charset="0"/>
              </a:rPr>
              <a:t>Visualice lo que hace (su flujo de trabajo):</a:t>
            </a:r>
            <a:r>
              <a:rPr lang="es-AR" sz="900" b="0" i="0" kern="1200">
                <a:solidFill>
                  <a:schemeClr val="tx1"/>
                </a:solidFill>
                <a:effectLst/>
                <a:latin typeface="Segoe UI Light" pitchFamily="34" charset="0"/>
                <a:ea typeface="ＭＳ Ｐゴシック" charset="0"/>
                <a:cs typeface="ＭＳ Ｐゴシック" charset="0"/>
              </a:rPr>
              <a:t> una visualización de todas sus tareas y elementos en una tabla contribuirá a que todos los miembros de su equipo se mantengan al corriente con su trabajo.</a:t>
            </a:r>
            <a:r>
              <a:rPr lang="es-AR"/>
              <a:t/>
            </a:r>
            <a:br>
              <a:rPr lang="es-AR"/>
            </a:br>
            <a:r>
              <a:rPr lang="es-AR" sz="900" b="1" i="0" kern="1200">
                <a:solidFill>
                  <a:schemeClr val="tx1"/>
                </a:solidFill>
                <a:effectLst/>
                <a:latin typeface="Segoe UI Light" pitchFamily="34" charset="0"/>
                <a:ea typeface="ＭＳ Ｐゴシック" charset="0"/>
                <a:cs typeface="ＭＳ Ｐゴシック" charset="0"/>
              </a:rPr>
              <a:t>Limite la cantidad de Trabajo en Proceso (límites del TEP):</a:t>
            </a:r>
            <a:r>
              <a:rPr lang="es-AR" sz="900" b="0" i="0" kern="1200">
                <a:solidFill>
                  <a:schemeClr val="tx1"/>
                </a:solidFill>
                <a:effectLst/>
                <a:latin typeface="Segoe UI Light" pitchFamily="34" charset="0"/>
                <a:ea typeface="ＭＳ Ｐゴシック" charset="0"/>
                <a:cs typeface="ＭＳ Ｐゴシック" charset="0"/>
              </a:rPr>
              <a:t> establezca metas asequibles. Mantenga el equilibrio de su flujo de trabajo mediante la limitación de los trabajos en proceso para prevenir el exceso de compromiso en la cantidad de tareas que será incapaz de terminar.</a:t>
            </a:r>
            <a:r>
              <a:rPr lang="es-AR"/>
              <a:t/>
            </a:r>
            <a:br>
              <a:rPr lang="es-AR"/>
            </a:br>
            <a:r>
              <a:rPr lang="es-AR" sz="900" b="1" i="0" kern="1200">
                <a:solidFill>
                  <a:schemeClr val="tx1"/>
                </a:solidFill>
                <a:effectLst/>
                <a:latin typeface="Segoe UI Light" pitchFamily="34" charset="0"/>
                <a:ea typeface="ＭＳ Ｐゴシック" charset="0"/>
                <a:cs typeface="ＭＳ Ｐゴシック" charset="0"/>
              </a:rPr>
              <a:t>Realice un seguimiento de su tiempo:</a:t>
            </a:r>
            <a:r>
              <a:rPr lang="es-AR" sz="900" b="0" i="0" kern="1200">
                <a:solidFill>
                  <a:schemeClr val="tx1"/>
                </a:solidFill>
                <a:effectLst/>
                <a:latin typeface="Segoe UI Light" pitchFamily="34" charset="0"/>
                <a:ea typeface="ＭＳ Ｐゴシック" charset="0"/>
                <a:cs typeface="ＭＳ Ｐゴシック" charset="0"/>
              </a:rPr>
              <a:t> El seguimiento del tiempo confluye con la </a:t>
            </a:r>
            <a:r>
              <a:rPr lang="es-AR" sz="900" b="0" i="0" kern="1200" err="1">
                <a:solidFill>
                  <a:schemeClr val="tx1"/>
                </a:solidFill>
                <a:effectLst/>
                <a:latin typeface="Segoe UI Light" pitchFamily="34" charset="0"/>
                <a:ea typeface="ＭＳ Ｐゴシック" charset="0"/>
                <a:cs typeface="ＭＳ Ｐゴシック" charset="0"/>
              </a:rPr>
              <a:t>metodologia</a:t>
            </a:r>
            <a:r>
              <a:rPr lang="es-AR" sz="900" b="0" i="0" kern="1200">
                <a:solidFill>
                  <a:schemeClr val="tx1"/>
                </a:solidFill>
                <a:effectLst/>
                <a:latin typeface="Segoe UI Light" pitchFamily="34" charset="0"/>
                <a:ea typeface="ＭＳ Ｐゴシック" charset="0"/>
                <a:cs typeface="ＭＳ Ｐゴシック" charset="0"/>
              </a:rPr>
              <a:t> Kanban. Realice un seguimiento de su tiempo de forma </a:t>
            </a:r>
            <a:r>
              <a:rPr lang="es-AR" sz="900" b="0" i="0" kern="1200" err="1">
                <a:solidFill>
                  <a:schemeClr val="tx1"/>
                </a:solidFill>
                <a:effectLst/>
                <a:latin typeface="Segoe UI Light" pitchFamily="34" charset="0"/>
                <a:ea typeface="ＭＳ Ｐゴシック" charset="0"/>
                <a:cs typeface="ＭＳ Ｐゴシック" charset="0"/>
              </a:rPr>
              <a:t>contínua</a:t>
            </a:r>
            <a:r>
              <a:rPr lang="es-AR" sz="900" b="0" i="0" kern="1200">
                <a:solidFill>
                  <a:schemeClr val="tx1"/>
                </a:solidFill>
                <a:effectLst/>
                <a:latin typeface="Segoe UI Light" pitchFamily="34" charset="0"/>
                <a:ea typeface="ＭＳ Ｐゴシック" charset="0"/>
                <a:cs typeface="ＭＳ Ｐゴシック" charset="0"/>
              </a:rPr>
              <a:t> y evalúe su trabajo con precisión.</a:t>
            </a:r>
            <a:r>
              <a:rPr lang="es-AR"/>
              <a:t/>
            </a:r>
            <a:br>
              <a:rPr lang="es-AR"/>
            </a:br>
            <a:r>
              <a:rPr lang="es-AR" sz="900" b="1" i="0" kern="1200">
                <a:solidFill>
                  <a:schemeClr val="tx1"/>
                </a:solidFill>
                <a:effectLst/>
                <a:latin typeface="Segoe UI Light" pitchFamily="34" charset="0"/>
                <a:ea typeface="ＭＳ Ｐゴシック" charset="0"/>
                <a:cs typeface="ＭＳ Ｐゴシック" charset="0"/>
              </a:rPr>
              <a:t>Lectura fácil de indicadores visuales:</a:t>
            </a:r>
            <a:r>
              <a:rPr lang="es-AR" sz="900" b="0" i="0" kern="1200">
                <a:solidFill>
                  <a:schemeClr val="tx1"/>
                </a:solidFill>
                <a:effectLst/>
                <a:latin typeface="Segoe UI Light" pitchFamily="34" charset="0"/>
                <a:ea typeface="ＭＳ Ｐゴシック" charset="0"/>
                <a:cs typeface="ＭＳ Ｐゴシック" charset="0"/>
              </a:rPr>
              <a:t> conozca lo que está ocurriendo de un solo vistazo. Utilice tarjetas de colores para distinguir los Tipos de trabajo, Prioridades, Etiquetas, Fechas límite y más.</a:t>
            </a:r>
            <a:r>
              <a:rPr lang="es-AR"/>
              <a:t/>
            </a:r>
            <a:br>
              <a:rPr lang="es-AR"/>
            </a:br>
            <a:r>
              <a:rPr lang="es-AR" sz="900" b="1" i="0" kern="1200">
                <a:solidFill>
                  <a:schemeClr val="tx1"/>
                </a:solidFill>
                <a:effectLst/>
                <a:latin typeface="Segoe UI Light" pitchFamily="34" charset="0"/>
                <a:ea typeface="ＭＳ Ｐゴシック" charset="0"/>
                <a:cs typeface="ＭＳ Ｐゴシック" charset="0"/>
              </a:rPr>
              <a:t>Identifique los cuellos de botella y elimine lo que resulta descartable:</a:t>
            </a:r>
            <a:r>
              <a:rPr lang="es-AR" sz="900" b="0" i="0" kern="1200">
                <a:solidFill>
                  <a:schemeClr val="tx1"/>
                </a:solidFill>
                <a:effectLst/>
                <a:latin typeface="Segoe UI Light" pitchFamily="34" charset="0"/>
                <a:ea typeface="ＭＳ Ｐゴシック" charset="0"/>
                <a:cs typeface="ＭＳ Ｐゴシック" charset="0"/>
              </a:rPr>
              <a:t> aproveche al máximo los plazos y ciclos de ejecución, del Flujo Acumulativo y de los informes de tiempo. Estos criterios le permitirán evaluar su rendimiento, detectar los problemas y ajustar el flujo de trabajo en consecuencia.</a:t>
            </a:r>
            <a:endParaRPr lang="es-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 2012 Microsoft Corporation. All rights reserved. Microsoft, Windows,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EDE8DDB5-229E-4BF8-A181-3E533895E6D1}" type="datetime1">
              <a:rPr lang="en-US" smtClean="0"/>
              <a:t>1/20/2019</a:t>
            </a:fld>
            <a:endParaRPr lang="en-US"/>
          </a:p>
        </p:txBody>
      </p:sp>
      <p:sp>
        <p:nvSpPr>
          <p:cNvPr id="7" name="Slide Number Placeholder 6"/>
          <p:cNvSpPr>
            <a:spLocks noGrp="1"/>
          </p:cNvSpPr>
          <p:nvPr>
            <p:ph type="sldNum" sz="quarter" idx="13"/>
          </p:nvPr>
        </p:nvSpPr>
        <p:spPr/>
        <p:txBody>
          <a:bodyPr/>
          <a:lstStyle/>
          <a:p>
            <a:pPr>
              <a:defRPr/>
            </a:pPr>
            <a:fld id="{612B6B85-5556-AC40-8CF9-5FAB34ADED73}" type="slidenum">
              <a:rPr lang="en-US" altLang="en-US" smtClean="0"/>
              <a:pPr>
                <a:defRPr/>
              </a:pPr>
              <a:t>70</a:t>
            </a:fld>
            <a:endParaRPr lang="en-US" altLang="en-US"/>
          </a:p>
        </p:txBody>
      </p:sp>
    </p:spTree>
    <p:extLst>
      <p:ext uri="{BB962C8B-B14F-4D97-AF65-F5344CB8AC3E}">
        <p14:creationId xmlns:p14="http://schemas.microsoft.com/office/powerpoint/2010/main" val="2324574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sz="900" b="1" i="0" kern="1200">
                <a:solidFill>
                  <a:schemeClr val="tx1"/>
                </a:solidFill>
                <a:effectLst/>
                <a:latin typeface="Segoe UI Light" pitchFamily="34" charset="0"/>
                <a:ea typeface="ＭＳ Ｐゴシック" charset="0"/>
                <a:cs typeface="ＭＳ Ｐゴシック" charset="0"/>
              </a:rPr>
              <a:t>1. Estímulo del rendimiento.</a:t>
            </a:r>
            <a:r>
              <a:rPr lang="es-AR" sz="900" b="0" i="0" kern="1200">
                <a:solidFill>
                  <a:schemeClr val="tx1"/>
                </a:solidFill>
                <a:effectLst/>
                <a:latin typeface="Segoe UI Light" pitchFamily="34" charset="0"/>
                <a:ea typeface="ＭＳ Ｐゴシック" charset="0"/>
                <a:cs typeface="ＭＳ Ｐゴシック" charset="0"/>
              </a:rPr>
              <a:t> Análisis profundo y estimaciones que permiten medir su rendimiento. Detección de cualquier problema existente y ajuste del flujo de trabajo para ganar en eficiencia. El método Kanban es muy flexible y le permite perfeccionar sus procesos para obtener los mejores resultados.</a:t>
            </a:r>
            <a:r>
              <a:rPr lang="es-AR"/>
              <a:t/>
            </a:r>
            <a:br>
              <a:rPr lang="es-AR"/>
            </a:br>
            <a:r>
              <a:rPr lang="es-AR"/>
              <a:t/>
            </a:r>
            <a:br>
              <a:rPr lang="es-AR"/>
            </a:br>
            <a:r>
              <a:rPr lang="es-AR" sz="900" b="1" i="0" kern="1200">
                <a:solidFill>
                  <a:schemeClr val="tx1"/>
                </a:solidFill>
                <a:effectLst/>
                <a:latin typeface="Segoe UI Light" pitchFamily="34" charset="0"/>
                <a:ea typeface="ＭＳ Ｐゴシック" charset="0"/>
                <a:cs typeface="ＭＳ Ｐゴシック" charset="0"/>
              </a:rPr>
              <a:t>2. Organización y colaboración.</a:t>
            </a:r>
            <a:r>
              <a:rPr lang="es-AR" sz="900" b="0" i="0" kern="1200">
                <a:solidFill>
                  <a:schemeClr val="tx1"/>
                </a:solidFill>
                <a:effectLst/>
                <a:latin typeface="Segoe UI Light" pitchFamily="34" charset="0"/>
                <a:ea typeface="ＭＳ Ｐゴシック" charset="0"/>
                <a:cs typeface="ＭＳ Ｐゴシック" charset="0"/>
              </a:rPr>
              <a:t> La </a:t>
            </a:r>
            <a:r>
              <a:rPr lang="es-AR" sz="900" b="0" i="0" kern="1200" err="1">
                <a:solidFill>
                  <a:schemeClr val="tx1"/>
                </a:solidFill>
                <a:effectLst/>
                <a:latin typeface="Segoe UI Light" pitchFamily="34" charset="0"/>
                <a:ea typeface="ＭＳ Ｐゴシック" charset="0"/>
                <a:cs typeface="ＭＳ Ｐゴシック" charset="0"/>
              </a:rPr>
              <a:t>metodologia</a:t>
            </a:r>
            <a:r>
              <a:rPr lang="es-AR" sz="900" b="0" i="0" kern="1200">
                <a:solidFill>
                  <a:schemeClr val="tx1"/>
                </a:solidFill>
                <a:effectLst/>
                <a:latin typeface="Segoe UI Light" pitchFamily="34" charset="0"/>
                <a:ea typeface="ＭＳ Ｐゴシック" charset="0"/>
                <a:cs typeface="ＭＳ Ｐゴシック" charset="0"/>
              </a:rPr>
              <a:t> Kanban le permite beneficiarse del poder del enfoque visual, mediante el uso de columnas, carriles y tarjetas de colores. Usted será capaz de trabajar en el mismo tablero que su equipo y colaborar en tiempo real. Los tableros digitales Kanban le permitirán acceder a su flujo de trabajo desde cualquier sitio, compartir tareas con facilidad y comunicarse en su trabajo con sus colegas.</a:t>
            </a:r>
            <a:r>
              <a:rPr lang="es-AR"/>
              <a:t/>
            </a:r>
            <a:br>
              <a:rPr lang="es-AR"/>
            </a:br>
            <a:r>
              <a:rPr lang="es-AR"/>
              <a:t/>
            </a:r>
            <a:br>
              <a:rPr lang="es-AR"/>
            </a:br>
            <a:r>
              <a:rPr lang="es-AR" sz="900" b="1" i="0" kern="1200">
                <a:solidFill>
                  <a:schemeClr val="tx1"/>
                </a:solidFill>
                <a:effectLst/>
                <a:latin typeface="Segoe UI Light" pitchFamily="34" charset="0"/>
                <a:ea typeface="ＭＳ Ｐゴシック" charset="0"/>
                <a:cs typeface="ＭＳ Ｐゴシック" charset="0"/>
              </a:rPr>
              <a:t>3. Distribución del trabajo.</a:t>
            </a:r>
            <a:r>
              <a:rPr lang="es-AR" sz="900" b="0" i="0" kern="1200">
                <a:solidFill>
                  <a:schemeClr val="tx1"/>
                </a:solidFill>
                <a:effectLst/>
                <a:latin typeface="Segoe UI Light" pitchFamily="34" charset="0"/>
                <a:ea typeface="ＭＳ Ｐゴシック" charset="0"/>
                <a:cs typeface="ＭＳ Ｐゴシック" charset="0"/>
              </a:rPr>
              <a:t> Una cómoda visión general de los trabajos en curso y menos tiempo dedicado a la distribución y presentación de los trabajos. Las estimaciones son imperfectas, por consiguiente, un flujo constante de tareas reducirá su tiempo de espera y el tiempo dedicado a la asignación de tareas. Usted selecciona sus tareas, por tanto no tendrá que esperar a que la tarea vaya hacia usted.</a:t>
            </a:r>
            <a:endParaRPr lang="es-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 2012 Microsoft Corporation. All rights reserved. Microsoft, Windows,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EDE8DDB5-229E-4BF8-A181-3E533895E6D1}" type="datetime1">
              <a:rPr lang="en-US" smtClean="0"/>
              <a:t>1/20/2019</a:t>
            </a:fld>
            <a:endParaRPr lang="en-US"/>
          </a:p>
        </p:txBody>
      </p:sp>
      <p:sp>
        <p:nvSpPr>
          <p:cNvPr id="7" name="Slide Number Placeholder 6"/>
          <p:cNvSpPr>
            <a:spLocks noGrp="1"/>
          </p:cNvSpPr>
          <p:nvPr>
            <p:ph type="sldNum" sz="quarter" idx="13"/>
          </p:nvPr>
        </p:nvSpPr>
        <p:spPr/>
        <p:txBody>
          <a:bodyPr/>
          <a:lstStyle/>
          <a:p>
            <a:pPr>
              <a:defRPr/>
            </a:pPr>
            <a:fld id="{612B6B85-5556-AC40-8CF9-5FAB34ADED73}" type="slidenum">
              <a:rPr lang="en-US" altLang="en-US" smtClean="0"/>
              <a:pPr>
                <a:defRPr/>
              </a:pPr>
              <a:t>72</a:t>
            </a:fld>
            <a:endParaRPr lang="en-US" altLang="en-US"/>
          </a:p>
        </p:txBody>
      </p:sp>
    </p:spTree>
    <p:extLst>
      <p:ext uri="{BB962C8B-B14F-4D97-AF65-F5344CB8AC3E}">
        <p14:creationId xmlns:p14="http://schemas.microsoft.com/office/powerpoint/2010/main" val="298573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3.xml"/><Relationship Id="rId4" Type="http://schemas.openxmlformats.org/officeDocument/2006/relationships/image" Target="../media/image1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rátula 1 nombre">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269587"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pic>
        <p:nvPicPr>
          <p:cNvPr id="13" name="Picture 12"/>
          <p:cNvPicPr>
            <a:picLocks noChangeAspect="1"/>
          </p:cNvPicPr>
          <p:nvPr userDrawn="1"/>
        </p:nvPicPr>
        <p:blipFill rotWithShape="1">
          <a:blip r:embed="rId3"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197278534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30403" y="2395975"/>
            <a:ext cx="8642683" cy="1303190"/>
          </a:xfrm>
          <a:prstGeom prst="rect">
            <a:avLst/>
          </a:prstGeom>
        </p:spPr>
        <p:txBody>
          <a:bodyPr/>
          <a:lstStyle>
            <a:lvl1pPr>
              <a:defRPr sz="4800" b="1" i="0">
                <a:solidFill>
                  <a:srgbClr val="0B3CC8"/>
                </a:solidFill>
                <a:latin typeface="Poppins SemiBold" charset="0"/>
                <a:ea typeface="Poppins SemiBold" charset="0"/>
                <a:cs typeface="Poppins SemiBold" charset="0"/>
              </a:defRPr>
            </a:lvl1pPr>
          </a:lstStyle>
          <a:p>
            <a:r>
              <a:rPr lang="en-US" err="1"/>
              <a:t>Título</a:t>
            </a:r>
            <a:r>
              <a:rPr lang="en-US"/>
              <a:t> de </a:t>
            </a:r>
            <a:r>
              <a:rPr lang="en-US" err="1"/>
              <a:t>una</a:t>
            </a:r>
            <a:r>
              <a:rPr lang="en-US"/>
              <a:t> </a:t>
            </a:r>
            <a:r>
              <a:rPr lang="en-US" err="1"/>
              <a:t>carátula</a:t>
            </a:r>
            <a:r>
              <a:rPr lang="en-US"/>
              <a:t> </a:t>
            </a:r>
            <a:r>
              <a:rPr lang="en-US" err="1"/>
              <a:t>interna</a:t>
            </a:r>
            <a:endParaRPr lang="es-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 y="-1"/>
            <a:ext cx="4229075" cy="285549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34990" y="5163423"/>
            <a:ext cx="4953836" cy="1694578"/>
          </a:xfrm>
          <a:prstGeom prst="rect">
            <a:avLst/>
          </a:prstGeom>
        </p:spPr>
      </p:pic>
      <p:sp>
        <p:nvSpPr>
          <p:cNvPr id="7" name="TextBox 6"/>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eaLnBrk="1" hangingPunct="1"/>
            <a:r>
              <a:rPr lang="en-US" sz="1000" err="1">
                <a:solidFill>
                  <a:srgbClr val="1D4BF1"/>
                </a:solidFill>
                <a:latin typeface="Poppins" charset="0"/>
                <a:ea typeface="Poppins" charset="0"/>
                <a:cs typeface="Poppins" charset="0"/>
              </a:rPr>
              <a:t>lagash.com</a:t>
            </a:r>
            <a:endParaRPr lang="en-US" sz="2800">
              <a:solidFill>
                <a:srgbClr val="1D4BF1"/>
              </a:solidFill>
              <a:latin typeface="Poppins" charset="0"/>
              <a:ea typeface="Poppins" charset="0"/>
              <a:cs typeface="Poppins" charset="0"/>
            </a:endParaRPr>
          </a:p>
        </p:txBody>
      </p:sp>
    </p:spTree>
    <p:extLst>
      <p:ext uri="{BB962C8B-B14F-4D97-AF65-F5344CB8AC3E}">
        <p14:creationId xmlns:p14="http://schemas.microsoft.com/office/powerpoint/2010/main" val="16655443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271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Generic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del </a:t>
            </a:r>
            <a:r>
              <a:rPr lang="es-ES" err="1"/>
              <a:t>Slide</a:t>
            </a:r>
            <a:r>
              <a:rPr lang="es-ES"/>
              <a:t>]</a:t>
            </a:r>
          </a:p>
        </p:txBody>
      </p:sp>
      <p:sp>
        <p:nvSpPr>
          <p:cNvPr id="5" name="Text Placeholder 4"/>
          <p:cNvSpPr>
            <a:spLocks noGrp="1"/>
          </p:cNvSpPr>
          <p:nvPr>
            <p:ph type="body" sz="quarter" idx="11"/>
          </p:nvPr>
        </p:nvSpPr>
        <p:spPr>
          <a:xfrm>
            <a:off x="482915" y="1503998"/>
            <a:ext cx="11299510" cy="4825682"/>
          </a:xfrm>
          <a:prstGeom prst="rect">
            <a:avLst/>
          </a:prstGeom>
        </p:spPr>
        <p:txBody>
          <a:bodyPr/>
          <a:lstStyle>
            <a:lvl1pPr marL="0" indent="0">
              <a:buNone/>
              <a:defRPr sz="2000" baseline="0">
                <a:solidFill>
                  <a:schemeClr val="bg1">
                    <a:lumMod val="75000"/>
                    <a:lumOff val="25000"/>
                  </a:schemeClr>
                </a:solidFill>
                <a:latin typeface="Poppins" charset="0"/>
                <a:ea typeface="Poppins" charset="0"/>
                <a:cs typeface="Poppins" charset="0"/>
              </a:defRPr>
            </a:lvl1pPr>
            <a:lvl2pPr>
              <a:defRPr sz="2000">
                <a:solidFill>
                  <a:schemeClr val="bg1">
                    <a:lumMod val="75000"/>
                    <a:lumOff val="25000"/>
                  </a:schemeClr>
                </a:solidFill>
                <a:latin typeface="Poppins" charset="0"/>
                <a:ea typeface="Poppins" charset="0"/>
                <a:cs typeface="Poppins" charset="0"/>
              </a:defRPr>
            </a:lvl2pPr>
            <a:lvl3pPr>
              <a:defRPr sz="2000">
                <a:solidFill>
                  <a:schemeClr val="bg1">
                    <a:lumMod val="75000"/>
                    <a:lumOff val="25000"/>
                  </a:schemeClr>
                </a:solidFill>
                <a:latin typeface="Poppins" charset="0"/>
                <a:ea typeface="Poppins" charset="0"/>
                <a:cs typeface="Poppins" charset="0"/>
              </a:defRPr>
            </a:lvl3pPr>
            <a:lvl4pPr>
              <a:defRPr sz="2000">
                <a:solidFill>
                  <a:schemeClr val="bg1">
                    <a:lumMod val="75000"/>
                    <a:lumOff val="25000"/>
                  </a:schemeClr>
                </a:solidFill>
                <a:latin typeface="Poppins" charset="0"/>
                <a:ea typeface="Poppins" charset="0"/>
                <a:cs typeface="Poppins" charset="0"/>
              </a:defRPr>
            </a:lvl4pPr>
            <a:lvl5pPr>
              <a:defRPr sz="2000">
                <a:solidFill>
                  <a:schemeClr val="bg1">
                    <a:lumMod val="75000"/>
                    <a:lumOff val="25000"/>
                  </a:schemeClr>
                </a:solidFill>
                <a:latin typeface="Poppins" charset="0"/>
                <a:ea typeface="Poppins" charset="0"/>
                <a:cs typeface="Poppins" charset="0"/>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eaLnBrk="1" hangingPunct="1"/>
            <a:endParaRPr lang="en-US" sz="3600">
              <a:latin typeface="+mj-lt"/>
              <a:ea typeface="ＭＳ Ｐゴシック" charset="0"/>
              <a:cs typeface="ＭＳ Ｐゴシック" charset="0"/>
            </a:endParaRPr>
          </a:p>
        </p:txBody>
      </p:sp>
    </p:spTree>
    <p:extLst>
      <p:ext uri="{BB962C8B-B14F-4D97-AF65-F5344CB8AC3E}">
        <p14:creationId xmlns:p14="http://schemas.microsoft.com/office/powerpoint/2010/main" val="1215736759"/>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 Generico">
    <p:spTree>
      <p:nvGrpSpPr>
        <p:cNvPr id="1" name=""/>
        <p:cNvGrpSpPr/>
        <p:nvPr/>
      </p:nvGrpSpPr>
      <p:grpSpPr>
        <a:xfrm>
          <a:off x="0" y="0"/>
          <a:ext cx="0" cy="0"/>
          <a:chOff x="0" y="0"/>
          <a:chExt cx="0" cy="0"/>
        </a:xfrm>
      </p:grpSpPr>
      <p:sp>
        <p:nvSpPr>
          <p:cNvPr id="2" name="TextBox 1"/>
          <p:cNvSpPr txBox="1"/>
          <p:nvPr userDrawn="1"/>
        </p:nvSpPr>
        <p:spPr>
          <a:xfrm>
            <a:off x="11746523" y="6506308"/>
            <a:ext cx="65" cy="553998"/>
          </a:xfrm>
          <a:prstGeom prst="rect">
            <a:avLst/>
          </a:prstGeom>
          <a:noFill/>
        </p:spPr>
        <p:txBody>
          <a:bodyPr wrap="none" lIns="0" tIns="0" rIns="0" bIns="0" rtlCol="0">
            <a:spAutoFit/>
          </a:bodyPr>
          <a:lstStyle/>
          <a:p>
            <a:pPr eaLnBrk="1" hangingPunct="1"/>
            <a:endParaRPr lang="en-US" sz="3600">
              <a:latin typeface="+mj-lt"/>
              <a:ea typeface="ＭＳ Ｐゴシック" charset="0"/>
              <a:cs typeface="ＭＳ Ｐゴシック" charset="0"/>
            </a:endParaRPr>
          </a:p>
        </p:txBody>
      </p:sp>
      <p:sp>
        <p:nvSpPr>
          <p:cNvPr id="13" name="Rectangle 12"/>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14"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del </a:t>
            </a:r>
            <a:r>
              <a:rPr lang="es-ES" err="1"/>
              <a:t>Slide</a:t>
            </a:r>
            <a:r>
              <a:rPr lang="es-ES"/>
              <a:t>]</a:t>
            </a:r>
          </a:p>
        </p:txBody>
      </p:sp>
      <p:sp>
        <p:nvSpPr>
          <p:cNvPr id="6" name="Text Placeholder 5"/>
          <p:cNvSpPr>
            <a:spLocks noGrp="1"/>
          </p:cNvSpPr>
          <p:nvPr>
            <p:ph type="body" sz="quarter" idx="11" hasCustomPrompt="1"/>
          </p:nvPr>
        </p:nvSpPr>
        <p:spPr>
          <a:xfrm>
            <a:off x="477838" y="1676400"/>
            <a:ext cx="3662362" cy="3795713"/>
          </a:xfrm>
          <a:prstGeom prst="rect">
            <a:avLst/>
          </a:prstGeom>
          <a:solidFill>
            <a:srgbClr val="2C7BF0"/>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err="1"/>
              <a:t>Texto</a:t>
            </a:r>
            <a:endParaRPr lang="es-AR"/>
          </a:p>
        </p:txBody>
      </p:sp>
      <p:sp>
        <p:nvSpPr>
          <p:cNvPr id="15" name="Text Placeholder 5"/>
          <p:cNvSpPr>
            <a:spLocks noGrp="1"/>
          </p:cNvSpPr>
          <p:nvPr>
            <p:ph type="body" sz="quarter" idx="12" hasCustomPrompt="1"/>
          </p:nvPr>
        </p:nvSpPr>
        <p:spPr>
          <a:xfrm>
            <a:off x="4287838" y="1676400"/>
            <a:ext cx="3662362" cy="3795713"/>
          </a:xfrm>
          <a:prstGeom prst="rect">
            <a:avLst/>
          </a:prstGeom>
          <a:solidFill>
            <a:srgbClr val="0B3CC8"/>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err="1"/>
              <a:t>Texto</a:t>
            </a:r>
            <a:endParaRPr lang="es-AR"/>
          </a:p>
        </p:txBody>
      </p:sp>
      <p:sp>
        <p:nvSpPr>
          <p:cNvPr id="16" name="Text Placeholder 5"/>
          <p:cNvSpPr>
            <a:spLocks noGrp="1"/>
          </p:cNvSpPr>
          <p:nvPr>
            <p:ph type="body" sz="quarter" idx="13" hasCustomPrompt="1"/>
          </p:nvPr>
        </p:nvSpPr>
        <p:spPr>
          <a:xfrm>
            <a:off x="8113078" y="1676400"/>
            <a:ext cx="3662362" cy="3795713"/>
          </a:xfrm>
          <a:prstGeom prst="rect">
            <a:avLst/>
          </a:prstGeom>
          <a:solidFill>
            <a:srgbClr val="072783"/>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err="1"/>
              <a:t>Texto</a:t>
            </a:r>
            <a:endParaRPr lang="es-AR"/>
          </a:p>
        </p:txBody>
      </p:sp>
    </p:spTree>
    <p:extLst>
      <p:ext uri="{BB962C8B-B14F-4D97-AF65-F5344CB8AC3E}">
        <p14:creationId xmlns:p14="http://schemas.microsoft.com/office/powerpoint/2010/main" val="50948472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so de éxito">
    <p:spTree>
      <p:nvGrpSpPr>
        <p:cNvPr id="1" name=""/>
        <p:cNvGrpSpPr/>
        <p:nvPr/>
      </p:nvGrpSpPr>
      <p:grpSpPr>
        <a:xfrm>
          <a:off x="0" y="0"/>
          <a:ext cx="0" cy="0"/>
          <a:chOff x="0" y="0"/>
          <a:chExt cx="0" cy="0"/>
        </a:xfrm>
      </p:grpSpPr>
      <p:pic>
        <p:nvPicPr>
          <p:cNvPr id="11" name="Picture 17"/>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523288" y="4755818"/>
            <a:ext cx="704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14875" y="4773281"/>
            <a:ext cx="7048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userDrawn="1"/>
        </p:nvPicPr>
        <p:blipFill>
          <a:blip r:embed="rId4">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3288" y="4751056"/>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3792806" y="456361"/>
            <a:ext cx="7994063" cy="691392"/>
          </a:xfrm>
          <a:prstGeom prst="rect">
            <a:avLst/>
          </a:prstGeom>
        </p:spPr>
        <p:txBody>
          <a:bodyPr/>
          <a:lstStyle>
            <a:lvl1pPr marL="0" indent="0">
              <a:lnSpc>
                <a:spcPct val="100000"/>
              </a:lnSpc>
              <a:spcBef>
                <a:spcPts val="0"/>
              </a:spcBef>
              <a:buNone/>
              <a:defRPr sz="3600" baseline="0">
                <a:solidFill>
                  <a:schemeClr val="bg1">
                    <a:lumMod val="75000"/>
                    <a:lumOff val="2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vl2pPr>
              <a:defRPr/>
            </a:lvl2pPr>
          </a:lstStyle>
          <a:p>
            <a:pPr lvl="0"/>
            <a:r>
              <a:rPr lang="es-ES"/>
              <a:t>[Titulo del Caso]</a:t>
            </a:r>
          </a:p>
        </p:txBody>
      </p:sp>
      <p:sp>
        <p:nvSpPr>
          <p:cNvPr id="5" name="Text Placeholder 4"/>
          <p:cNvSpPr>
            <a:spLocks noGrp="1"/>
          </p:cNvSpPr>
          <p:nvPr>
            <p:ph type="body" sz="quarter" idx="11" hasCustomPrompt="1"/>
          </p:nvPr>
        </p:nvSpPr>
        <p:spPr>
          <a:xfrm>
            <a:off x="477838" y="2117871"/>
            <a:ext cx="11304586" cy="2218168"/>
          </a:xfrm>
          <a:prstGeom prst="rect">
            <a:avLst/>
          </a:prstGeom>
        </p:spPr>
        <p:txBody>
          <a:bodyPr/>
          <a:lstStyle>
            <a:lvl1pPr marL="0" indent="0">
              <a:lnSpc>
                <a:spcPct val="100000"/>
              </a:lnSpc>
              <a:buNone/>
              <a:defRPr sz="1600" baseline="0">
                <a:latin typeface="Poppins" charset="0"/>
                <a:ea typeface="Poppins" charset="0"/>
                <a:cs typeface="Poppins" charset="0"/>
              </a:defRPr>
            </a:lvl1pPr>
            <a:lvl2pPr>
              <a:lnSpc>
                <a:spcPct val="100000"/>
              </a:lnSpc>
              <a:defRPr sz="1600">
                <a:latin typeface="+mj-lt"/>
              </a:defRPr>
            </a:lvl2pPr>
            <a:lvl3pPr>
              <a:lnSpc>
                <a:spcPct val="100000"/>
              </a:lnSpc>
              <a:defRPr sz="1600">
                <a:latin typeface="+mj-lt"/>
              </a:defRPr>
            </a:lvl3pPr>
            <a:lvl4pPr>
              <a:lnSpc>
                <a:spcPct val="100000"/>
              </a:lnSpc>
              <a:defRPr sz="1600">
                <a:latin typeface="+mj-lt"/>
              </a:defRPr>
            </a:lvl4pPr>
            <a:lvl5pPr>
              <a:lnSpc>
                <a:spcPct val="100000"/>
              </a:lnSpc>
              <a:defRPr sz="1600">
                <a:latin typeface="+mj-lt"/>
              </a:defRPr>
            </a:lvl5pPr>
          </a:lstStyle>
          <a:p>
            <a:pPr lvl="0"/>
            <a:r>
              <a:rPr lang="es-ES"/>
              <a:t>Texto del caso</a:t>
            </a:r>
          </a:p>
          <a:p>
            <a:pPr lvl="0"/>
            <a:r>
              <a:rPr lang="es-ES"/>
              <a:t>Click to </a:t>
            </a:r>
            <a:r>
              <a:rPr lang="es-ES" err="1"/>
              <a:t>edit</a:t>
            </a:r>
            <a:r>
              <a:rPr lang="es-ES"/>
              <a:t> Master </a:t>
            </a:r>
            <a:r>
              <a:rPr lang="es-ES" err="1"/>
              <a:t>text</a:t>
            </a:r>
            <a:r>
              <a:rPr lang="es-ES"/>
              <a:t> </a:t>
            </a:r>
            <a:r>
              <a:rPr lang="es-ES" err="1"/>
              <a:t>styles</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a:p>
            <a:pPr lvl="3"/>
            <a:r>
              <a:rPr lang="es-ES" err="1"/>
              <a:t>Fourth</a:t>
            </a:r>
            <a:r>
              <a:rPr lang="es-ES"/>
              <a:t> </a:t>
            </a:r>
            <a:r>
              <a:rPr lang="es-ES" err="1"/>
              <a:t>level</a:t>
            </a:r>
            <a:endParaRPr lang="es-ES"/>
          </a:p>
          <a:p>
            <a:pPr lvl="4"/>
            <a:r>
              <a:rPr lang="es-ES" err="1"/>
              <a:t>Fifth</a:t>
            </a:r>
            <a:r>
              <a:rPr lang="es-ES"/>
              <a:t> </a:t>
            </a:r>
            <a:r>
              <a:rPr lang="es-ES" err="1"/>
              <a:t>level</a:t>
            </a:r>
            <a:endParaRPr lang="en-US"/>
          </a:p>
        </p:txBody>
      </p:sp>
      <p:sp>
        <p:nvSpPr>
          <p:cNvPr id="4" name="Picture Placeholder 3"/>
          <p:cNvSpPr>
            <a:spLocks noGrp="1"/>
          </p:cNvSpPr>
          <p:nvPr>
            <p:ph type="pic" sz="quarter" idx="13"/>
          </p:nvPr>
        </p:nvSpPr>
        <p:spPr>
          <a:xfrm>
            <a:off x="477838" y="456361"/>
            <a:ext cx="2935922" cy="1341701"/>
          </a:xfrm>
          <a:prstGeom prst="rect">
            <a:avLst/>
          </a:prstGeom>
        </p:spPr>
        <p:txBody>
          <a:bodyPr/>
          <a:lstStyle>
            <a:lvl1pPr marL="0" indent="0">
              <a:buNone/>
              <a:defRPr sz="1000">
                <a:latin typeface="Poppins" charset="0"/>
                <a:ea typeface="Poppins" charset="0"/>
                <a:cs typeface="Poppins" charset="0"/>
              </a:defRPr>
            </a:lvl1pPr>
          </a:lstStyle>
          <a:p>
            <a:pPr lvl="0"/>
            <a:endParaRPr lang="en-US" noProof="0"/>
          </a:p>
        </p:txBody>
      </p:sp>
      <p:sp>
        <p:nvSpPr>
          <p:cNvPr id="14" name="Text Placeholder 4"/>
          <p:cNvSpPr>
            <a:spLocks noGrp="1"/>
          </p:cNvSpPr>
          <p:nvPr>
            <p:ph type="body" sz="quarter" idx="16"/>
          </p:nvPr>
        </p:nvSpPr>
        <p:spPr>
          <a:xfrm>
            <a:off x="1856896"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err="1"/>
              <a:t>Click</a:t>
            </a:r>
            <a:r>
              <a:rPr lang="es-ES"/>
              <a:t> to </a:t>
            </a:r>
            <a:r>
              <a:rPr lang="es-ES" err="1"/>
              <a:t>edit</a:t>
            </a:r>
            <a:r>
              <a:rPr lang="es-ES"/>
              <a:t> Master </a:t>
            </a:r>
            <a:r>
              <a:rPr lang="es-ES" err="1"/>
              <a:t>text</a:t>
            </a:r>
            <a:r>
              <a:rPr lang="es-ES"/>
              <a:t> </a:t>
            </a:r>
            <a:r>
              <a:rPr lang="es-ES" err="1"/>
              <a:t>styles</a:t>
            </a:r>
            <a:endParaRPr lang="es-ES"/>
          </a:p>
        </p:txBody>
      </p:sp>
      <p:sp>
        <p:nvSpPr>
          <p:cNvPr id="20" name="Text Placeholder 2"/>
          <p:cNvSpPr>
            <a:spLocks noGrp="1"/>
          </p:cNvSpPr>
          <p:nvPr>
            <p:ph type="body" sz="quarter" idx="19" hasCustomPrompt="1"/>
          </p:nvPr>
        </p:nvSpPr>
        <p:spPr>
          <a:xfrm>
            <a:off x="3788361" y="1270308"/>
            <a:ext cx="7994063" cy="527753"/>
          </a:xfrm>
          <a:prstGeom prst="rect">
            <a:avLst/>
          </a:prstGeom>
        </p:spPr>
        <p:txBody>
          <a:bodyPr/>
          <a:lstStyle>
            <a:lvl1pPr marL="0" indent="0">
              <a:lnSpc>
                <a:spcPct val="100000"/>
              </a:lnSpc>
              <a:spcBef>
                <a:spcPts val="0"/>
              </a:spcBef>
              <a:buNone/>
              <a:defRPr sz="2000" baseline="0">
                <a:solidFill>
                  <a:schemeClr val="bg1">
                    <a:lumMod val="75000"/>
                    <a:lumOff val="25000"/>
                  </a:schemeClr>
                </a:solidFill>
                <a:latin typeface="Poppins" charset="0"/>
                <a:ea typeface="Poppins" charset="0"/>
                <a:cs typeface="Poppins" charset="0"/>
              </a:defRPr>
            </a:lvl1pPr>
            <a:lvl2pPr>
              <a:defRPr/>
            </a:lvl2pPr>
          </a:lstStyle>
          <a:p>
            <a:pPr lvl="0"/>
            <a:r>
              <a:rPr lang="es-ES"/>
              <a:t>[Subtitulo]</a:t>
            </a:r>
          </a:p>
        </p:txBody>
      </p:sp>
      <p:sp>
        <p:nvSpPr>
          <p:cNvPr id="21" name="Rectangle 20"/>
          <p:cNvSpPr/>
          <p:nvPr userDrawn="1"/>
        </p:nvSpPr>
        <p:spPr bwMode="auto">
          <a:xfrm>
            <a:off x="3621405" y="460375"/>
            <a:ext cx="65088" cy="1337687"/>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2" name="TextBox 1"/>
          <p:cNvSpPr txBox="1"/>
          <p:nvPr userDrawn="1"/>
        </p:nvSpPr>
        <p:spPr>
          <a:xfrm>
            <a:off x="869296" y="5529496"/>
            <a:ext cx="705321" cy="246221"/>
          </a:xfrm>
          <a:prstGeom prst="rect">
            <a:avLst/>
          </a:prstGeom>
          <a:noFill/>
        </p:spPr>
        <p:txBody>
          <a:bodyPr wrap="none" lIns="0" tIns="0" rIns="0" bIns="0" rtlCol="0">
            <a:spAutoFit/>
          </a:bodyPr>
          <a:lstStyle/>
          <a:p>
            <a:pPr eaLnBrk="1" hangingPunct="1"/>
            <a:r>
              <a:rPr lang="es-AR" sz="1600">
                <a:solidFill>
                  <a:schemeClr val="bg1"/>
                </a:solidFill>
                <a:latin typeface="Poppins Medium" panose="02000000000000000000" pitchFamily="2" charset="0"/>
                <a:ea typeface="ＭＳ Ｐゴシック" charset="0"/>
                <a:cs typeface="Poppins Medium" panose="02000000000000000000" pitchFamily="2" charset="0"/>
              </a:rPr>
              <a:t>Equipo</a:t>
            </a:r>
          </a:p>
        </p:txBody>
      </p:sp>
      <p:sp>
        <p:nvSpPr>
          <p:cNvPr id="22" name="TextBox 21"/>
          <p:cNvSpPr txBox="1"/>
          <p:nvPr userDrawn="1"/>
        </p:nvSpPr>
        <p:spPr>
          <a:xfrm>
            <a:off x="4557773" y="5529496"/>
            <a:ext cx="971420" cy="246221"/>
          </a:xfrm>
          <a:prstGeom prst="rect">
            <a:avLst/>
          </a:prstGeom>
          <a:noFill/>
        </p:spPr>
        <p:txBody>
          <a:bodyPr wrap="none" lIns="0" tIns="0" rIns="0" bIns="0" rtlCol="0">
            <a:spAutoFit/>
          </a:bodyPr>
          <a:lstStyle/>
          <a:p>
            <a:pPr eaLnBrk="1" hangingPunct="1"/>
            <a:r>
              <a:rPr lang="es-AR" sz="1600">
                <a:solidFill>
                  <a:schemeClr val="bg1"/>
                </a:solidFill>
                <a:latin typeface="Poppins Medium" panose="02000000000000000000" pitchFamily="2" charset="0"/>
                <a:ea typeface="ＭＳ Ｐゴシック" charset="0"/>
                <a:cs typeface="Poppins Medium" panose="02000000000000000000" pitchFamily="2" charset="0"/>
              </a:rPr>
              <a:t>Objetivos</a:t>
            </a:r>
          </a:p>
        </p:txBody>
      </p:sp>
      <p:sp>
        <p:nvSpPr>
          <p:cNvPr id="23" name="TextBox 22"/>
          <p:cNvSpPr txBox="1"/>
          <p:nvPr userDrawn="1"/>
        </p:nvSpPr>
        <p:spPr>
          <a:xfrm>
            <a:off x="8485381" y="5529496"/>
            <a:ext cx="780663" cy="246221"/>
          </a:xfrm>
          <a:prstGeom prst="rect">
            <a:avLst/>
          </a:prstGeom>
          <a:noFill/>
        </p:spPr>
        <p:txBody>
          <a:bodyPr wrap="none" lIns="0" tIns="0" rIns="0" bIns="0" rtlCol="0">
            <a:spAutoFit/>
          </a:bodyPr>
          <a:lstStyle/>
          <a:p>
            <a:pPr eaLnBrk="1" hangingPunct="1"/>
            <a:r>
              <a:rPr lang="es-AR" sz="1600">
                <a:solidFill>
                  <a:schemeClr val="bg1"/>
                </a:solidFill>
                <a:latin typeface="Poppins Medium" panose="02000000000000000000" pitchFamily="2" charset="0"/>
                <a:ea typeface="ＭＳ Ｐゴシック" charset="0"/>
                <a:cs typeface="Poppins Medium" panose="02000000000000000000" pitchFamily="2" charset="0"/>
              </a:rPr>
              <a:t>Tiempo</a:t>
            </a:r>
          </a:p>
        </p:txBody>
      </p:sp>
      <p:sp>
        <p:nvSpPr>
          <p:cNvPr id="24" name="Text Placeholder 4"/>
          <p:cNvSpPr>
            <a:spLocks noGrp="1"/>
          </p:cNvSpPr>
          <p:nvPr>
            <p:ph type="body" sz="quarter" idx="20"/>
          </p:nvPr>
        </p:nvSpPr>
        <p:spPr>
          <a:xfrm>
            <a:off x="5658875"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err="1"/>
              <a:t>Click</a:t>
            </a:r>
            <a:r>
              <a:rPr lang="es-ES"/>
              <a:t> to </a:t>
            </a:r>
            <a:r>
              <a:rPr lang="es-ES" err="1"/>
              <a:t>edit</a:t>
            </a:r>
            <a:r>
              <a:rPr lang="es-ES"/>
              <a:t> Master </a:t>
            </a:r>
            <a:r>
              <a:rPr lang="es-ES" err="1"/>
              <a:t>text</a:t>
            </a:r>
            <a:r>
              <a:rPr lang="es-ES"/>
              <a:t> </a:t>
            </a:r>
            <a:r>
              <a:rPr lang="es-ES" err="1"/>
              <a:t>styles</a:t>
            </a:r>
            <a:endParaRPr lang="es-ES"/>
          </a:p>
        </p:txBody>
      </p:sp>
      <p:sp>
        <p:nvSpPr>
          <p:cNvPr id="25" name="Text Placeholder 4"/>
          <p:cNvSpPr>
            <a:spLocks noGrp="1"/>
          </p:cNvSpPr>
          <p:nvPr>
            <p:ph type="body" sz="quarter" idx="21"/>
          </p:nvPr>
        </p:nvSpPr>
        <p:spPr>
          <a:xfrm>
            <a:off x="9412727"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err="1"/>
              <a:t>Click</a:t>
            </a:r>
            <a:r>
              <a:rPr lang="es-ES"/>
              <a:t> to </a:t>
            </a:r>
            <a:r>
              <a:rPr lang="es-ES" err="1"/>
              <a:t>edit</a:t>
            </a:r>
            <a:r>
              <a:rPr lang="es-ES"/>
              <a:t> Master </a:t>
            </a:r>
            <a:r>
              <a:rPr lang="es-ES" err="1"/>
              <a:t>text</a:t>
            </a:r>
            <a:r>
              <a:rPr lang="es-ES"/>
              <a:t> </a:t>
            </a:r>
            <a:r>
              <a:rPr lang="es-ES" err="1"/>
              <a:t>styles</a:t>
            </a:r>
            <a:endParaRPr lang="es-ES"/>
          </a:p>
        </p:txBody>
      </p:sp>
    </p:spTree>
    <p:extLst>
      <p:ext uri="{BB962C8B-B14F-4D97-AF65-F5344CB8AC3E}">
        <p14:creationId xmlns:p14="http://schemas.microsoft.com/office/powerpoint/2010/main" val="172829095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30403" y="2395975"/>
            <a:ext cx="8642683" cy="1303190"/>
          </a:xfrm>
          <a:prstGeom prst="rect">
            <a:avLst/>
          </a:prstGeom>
        </p:spPr>
        <p:txBody>
          <a:bodyPr/>
          <a:lstStyle>
            <a:lvl1pPr>
              <a:defRPr sz="4800" b="1" i="0">
                <a:solidFill>
                  <a:srgbClr val="0B3CC8"/>
                </a:solidFill>
                <a:latin typeface="Poppins SemiBold" charset="0"/>
                <a:ea typeface="Poppins SemiBold" charset="0"/>
                <a:cs typeface="Poppins SemiBold" charset="0"/>
              </a:defRPr>
            </a:lvl1pPr>
          </a:lstStyle>
          <a:p>
            <a:r>
              <a:rPr lang="en-US" err="1"/>
              <a:t>Título</a:t>
            </a:r>
            <a:r>
              <a:rPr lang="en-US"/>
              <a:t> de </a:t>
            </a:r>
            <a:r>
              <a:rPr lang="en-US" err="1"/>
              <a:t>una</a:t>
            </a:r>
            <a:r>
              <a:rPr lang="en-US"/>
              <a:t> </a:t>
            </a:r>
            <a:r>
              <a:rPr lang="en-US" err="1"/>
              <a:t>carátula</a:t>
            </a:r>
            <a:r>
              <a:rPr lang="en-US"/>
              <a:t> </a:t>
            </a:r>
            <a:r>
              <a:rPr lang="en-US" err="1"/>
              <a:t>interna</a:t>
            </a:r>
            <a:endParaRPr lang="es-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 y="-1"/>
            <a:ext cx="4229075" cy="285549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34990" y="5163423"/>
            <a:ext cx="4953836" cy="1694578"/>
          </a:xfrm>
          <a:prstGeom prst="rect">
            <a:avLst/>
          </a:prstGeom>
        </p:spPr>
      </p:pic>
      <p:sp>
        <p:nvSpPr>
          <p:cNvPr id="7" name="TextBox 6"/>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eaLnBrk="1" hangingPunct="1"/>
            <a:r>
              <a:rPr lang="en-US" sz="1000" err="1">
                <a:solidFill>
                  <a:srgbClr val="1D4BF1"/>
                </a:solidFill>
                <a:latin typeface="Poppins" charset="0"/>
                <a:ea typeface="Poppins" charset="0"/>
                <a:cs typeface="Poppins" charset="0"/>
              </a:rPr>
              <a:t>lagash.com</a:t>
            </a:r>
            <a:endParaRPr lang="en-US" sz="2800">
              <a:solidFill>
                <a:srgbClr val="1D4BF1"/>
              </a:solidFill>
              <a:latin typeface="Poppins" charset="0"/>
              <a:ea typeface="Poppins" charset="0"/>
              <a:cs typeface="Poppins" charset="0"/>
            </a:endParaRPr>
          </a:p>
        </p:txBody>
      </p:sp>
    </p:spTree>
    <p:extLst>
      <p:ext uri="{BB962C8B-B14F-4D97-AF65-F5344CB8AC3E}">
        <p14:creationId xmlns:p14="http://schemas.microsoft.com/office/powerpoint/2010/main" val="6005341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2" name="Rectangle 1"/>
          <p:cNvSpPr/>
          <p:nvPr userDrawn="1"/>
        </p:nvSpPr>
        <p:spPr>
          <a:xfrm>
            <a:off x="301969" y="5373171"/>
            <a:ext cx="3528530" cy="523220"/>
          </a:xfrm>
          <a:prstGeom prst="rect">
            <a:avLst/>
          </a:prstGeom>
        </p:spPr>
        <p:txBody>
          <a:bodyPr wrap="none">
            <a:spAutoFit/>
          </a:bodyPr>
          <a:lstStyle/>
          <a:p>
            <a:pPr lvl="0"/>
            <a:r>
              <a:rPr lang="es-ES" sz="2800" err="1">
                <a:latin typeface="Poppins Medium" panose="02000000000000000000" pitchFamily="2" charset="0"/>
                <a:cs typeface="Poppins Medium" panose="02000000000000000000" pitchFamily="2" charset="0"/>
              </a:rPr>
              <a:t>Let’s</a:t>
            </a:r>
            <a:r>
              <a:rPr lang="es-ES" sz="2800">
                <a:latin typeface="Poppins Medium" panose="02000000000000000000" pitchFamily="2" charset="0"/>
                <a:cs typeface="Poppins Medium" panose="02000000000000000000" pitchFamily="2" charset="0"/>
              </a:rPr>
              <a:t> </a:t>
            </a:r>
            <a:r>
              <a:rPr lang="es-ES" sz="2800" err="1">
                <a:latin typeface="Poppins Medium" panose="02000000000000000000" pitchFamily="2" charset="0"/>
                <a:cs typeface="Poppins Medium" panose="02000000000000000000" pitchFamily="2" charset="0"/>
              </a:rPr>
              <a:t>keep</a:t>
            </a:r>
            <a:r>
              <a:rPr lang="es-ES" sz="2800">
                <a:latin typeface="Poppins Medium" panose="02000000000000000000" pitchFamily="2" charset="0"/>
                <a:cs typeface="Poppins Medium" panose="02000000000000000000" pitchFamily="2" charset="0"/>
              </a:rPr>
              <a:t> in </a:t>
            </a:r>
            <a:r>
              <a:rPr lang="es-ES" sz="2800" err="1">
                <a:latin typeface="Poppins Medium" panose="02000000000000000000" pitchFamily="2" charset="0"/>
                <a:cs typeface="Poppins Medium" panose="02000000000000000000" pitchFamily="2" charset="0"/>
              </a:rPr>
              <a:t>touch</a:t>
            </a:r>
            <a:endParaRPr lang="es-ES" sz="2800">
              <a:latin typeface="Poppins Medium" panose="02000000000000000000" pitchFamily="2" charset="0"/>
              <a:cs typeface="Poppins Medium" panose="02000000000000000000" pitchFamily="2" charset="0"/>
            </a:endParaRPr>
          </a:p>
        </p:txBody>
      </p:sp>
    </p:spTree>
    <p:extLst>
      <p:ext uri="{BB962C8B-B14F-4D97-AF65-F5344CB8AC3E}">
        <p14:creationId xmlns:p14="http://schemas.microsoft.com/office/powerpoint/2010/main" val="8889280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rátula 1 nombre">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269587"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pic>
        <p:nvPicPr>
          <p:cNvPr id="13" name="Picture 12"/>
          <p:cNvPicPr>
            <a:picLocks noChangeAspect="1"/>
          </p:cNvPicPr>
          <p:nvPr userDrawn="1"/>
        </p:nvPicPr>
        <p:blipFill rotWithShape="1">
          <a:blip r:embed="rId3"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22491198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ratula 2 nombres">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372013" y="2247064"/>
            <a:ext cx="9341014" cy="1628112"/>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a:t>[Título de la presentación]</a:t>
            </a:r>
          </a:p>
        </p:txBody>
      </p:sp>
      <p:sp>
        <p:nvSpPr>
          <p:cNvPr id="7" name="Text Placeholder 10"/>
          <p:cNvSpPr>
            <a:spLocks noGrp="1"/>
          </p:cNvSpPr>
          <p:nvPr>
            <p:ph type="body" sz="quarter" idx="11" hasCustomPrompt="1"/>
          </p:nvPr>
        </p:nvSpPr>
        <p:spPr>
          <a:xfrm>
            <a:off x="5256309" y="4915772"/>
            <a:ext cx="3582891" cy="363124"/>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8" name="Text Placeholder 10"/>
          <p:cNvSpPr>
            <a:spLocks noGrp="1"/>
          </p:cNvSpPr>
          <p:nvPr>
            <p:ph type="body" sz="quarter" idx="12" hasCustomPrompt="1"/>
          </p:nvPr>
        </p:nvSpPr>
        <p:spPr>
          <a:xfrm>
            <a:off x="5256309" y="5278896"/>
            <a:ext cx="3582891" cy="262256"/>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9" name="Text Placeholder 10"/>
          <p:cNvSpPr>
            <a:spLocks noGrp="1"/>
          </p:cNvSpPr>
          <p:nvPr>
            <p:ph type="body" sz="quarter" idx="14" hasCustomPrompt="1"/>
          </p:nvPr>
        </p:nvSpPr>
        <p:spPr>
          <a:xfrm>
            <a:off x="5256309" y="5543056"/>
            <a:ext cx="3582891" cy="262256"/>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sp>
        <p:nvSpPr>
          <p:cNvPr id="10" name="Text Placeholder 10"/>
          <p:cNvSpPr>
            <a:spLocks noGrp="1"/>
          </p:cNvSpPr>
          <p:nvPr>
            <p:ph type="body" sz="quarter" idx="15" hasCustomPrompt="1"/>
          </p:nvPr>
        </p:nvSpPr>
        <p:spPr>
          <a:xfrm>
            <a:off x="1372013" y="4912404"/>
            <a:ext cx="3504787" cy="368396"/>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11" name="Text Placeholder 10"/>
          <p:cNvSpPr>
            <a:spLocks noGrp="1"/>
          </p:cNvSpPr>
          <p:nvPr>
            <p:ph type="body" sz="quarter" idx="16" hasCustomPrompt="1"/>
          </p:nvPr>
        </p:nvSpPr>
        <p:spPr>
          <a:xfrm>
            <a:off x="1372013" y="5276992"/>
            <a:ext cx="3504787" cy="266064"/>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12" name="Text Placeholder 10"/>
          <p:cNvSpPr>
            <a:spLocks noGrp="1"/>
          </p:cNvSpPr>
          <p:nvPr>
            <p:ph type="body" sz="quarter" idx="17" hasCustomPrompt="1"/>
          </p:nvPr>
        </p:nvSpPr>
        <p:spPr>
          <a:xfrm>
            <a:off x="1372013" y="5541152"/>
            <a:ext cx="3504787" cy="266064"/>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40493" y="4040657"/>
            <a:ext cx="3359300" cy="2278313"/>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8020783" y="-1"/>
            <a:ext cx="4168042" cy="1425778"/>
          </a:xfrm>
          <a:prstGeom prst="rect">
            <a:avLst/>
          </a:prstGeom>
        </p:spPr>
      </p:pic>
      <p:pic>
        <p:nvPicPr>
          <p:cNvPr id="15" name="Picture 14"/>
          <p:cNvPicPr>
            <a:picLocks noChangeAspect="1"/>
          </p:cNvPicPr>
          <p:nvPr userDrawn="1"/>
        </p:nvPicPr>
        <p:blipFill rotWithShape="1">
          <a:blip r:embed="rId5" cstate="hqprint">
            <a:biLevel thresh="25000"/>
            <a:extLst>
              <a:ext uri="{28A0092B-C50C-407E-A947-70E740481C1C}">
                <a14:useLocalDpi xmlns:a14="http://schemas.microsoft.com/office/drawing/2010/main"/>
              </a:ext>
            </a:extLst>
          </a:blip>
          <a:srcRect/>
          <a:stretch/>
        </p:blipFill>
        <p:spPr>
          <a:xfrm>
            <a:off x="1262786" y="579229"/>
            <a:ext cx="2631827" cy="968849"/>
          </a:xfrm>
          <a:prstGeom prst="rect">
            <a:avLst/>
          </a:prstGeom>
        </p:spPr>
      </p:pic>
    </p:spTree>
    <p:extLst>
      <p:ext uri="{BB962C8B-B14F-4D97-AF65-F5344CB8AC3E}">
        <p14:creationId xmlns:p14="http://schemas.microsoft.com/office/powerpoint/2010/main" val="6465142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30403" y="2395975"/>
            <a:ext cx="8642683" cy="1303190"/>
          </a:xfrm>
          <a:prstGeom prst="rect">
            <a:avLst/>
          </a:prstGeom>
        </p:spPr>
        <p:txBody>
          <a:bodyPr/>
          <a:lstStyle>
            <a:lvl1pPr>
              <a:defRPr sz="4800" b="1" i="0">
                <a:solidFill>
                  <a:srgbClr val="0B3CC8"/>
                </a:solidFill>
                <a:latin typeface="Poppins SemiBold" charset="0"/>
                <a:ea typeface="Poppins SemiBold" charset="0"/>
                <a:cs typeface="Poppins SemiBold" charset="0"/>
              </a:defRPr>
            </a:lvl1pPr>
          </a:lstStyle>
          <a:p>
            <a:r>
              <a:rPr lang="en-US" err="1"/>
              <a:t>Título</a:t>
            </a:r>
            <a:r>
              <a:rPr lang="en-US"/>
              <a:t> de </a:t>
            </a:r>
            <a:r>
              <a:rPr lang="en-US" err="1"/>
              <a:t>una</a:t>
            </a:r>
            <a:r>
              <a:rPr lang="en-US"/>
              <a:t> </a:t>
            </a:r>
            <a:r>
              <a:rPr lang="en-US" err="1"/>
              <a:t>carátula</a:t>
            </a:r>
            <a:r>
              <a:rPr lang="en-US"/>
              <a:t> </a:t>
            </a:r>
            <a:r>
              <a:rPr lang="en-US" err="1"/>
              <a:t>interna</a:t>
            </a:r>
            <a:endParaRPr lang="es-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 y="-1"/>
            <a:ext cx="4229075" cy="285549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34990" y="5163423"/>
            <a:ext cx="4953836" cy="1694578"/>
          </a:xfrm>
          <a:prstGeom prst="rect">
            <a:avLst/>
          </a:prstGeom>
        </p:spPr>
      </p:pic>
      <p:sp>
        <p:nvSpPr>
          <p:cNvPr id="6" name="TextBox 5"/>
          <p:cNvSpPr txBox="1"/>
          <p:nvPr userDrawn="1"/>
        </p:nvSpPr>
        <p:spPr>
          <a:xfrm>
            <a:off x="497676" y="6633569"/>
            <a:ext cx="2265454" cy="153888"/>
          </a:xfrm>
          <a:prstGeom prst="rect">
            <a:avLst/>
          </a:prstGeom>
          <a:noFill/>
        </p:spPr>
        <p:txBody>
          <a:bodyPr wrap="square" lIns="0" tIns="0" rIns="0" bIns="0" rtlCol="0">
            <a:spAutoFit/>
          </a:bodyPr>
          <a:lstStyle/>
          <a:p>
            <a:pPr eaLnBrk="1" hangingPunct="1"/>
            <a:r>
              <a:rPr lang="en-US" sz="1000" err="1">
                <a:solidFill>
                  <a:srgbClr val="1D4BF1"/>
                </a:solidFill>
                <a:latin typeface="Poppins" charset="0"/>
                <a:ea typeface="Poppins" charset="0"/>
                <a:cs typeface="Poppins" charset="0"/>
              </a:rPr>
              <a:t>lagash.com</a:t>
            </a:r>
            <a:endParaRPr lang="en-US" sz="2800">
              <a:solidFill>
                <a:srgbClr val="1D4BF1"/>
              </a:solidFill>
              <a:latin typeface="Poppins" charset="0"/>
              <a:ea typeface="Poppins" charset="0"/>
              <a:cs typeface="Poppins" charset="0"/>
            </a:endParaRPr>
          </a:p>
        </p:txBody>
      </p:sp>
    </p:spTree>
    <p:extLst>
      <p:ext uri="{BB962C8B-B14F-4D97-AF65-F5344CB8AC3E}">
        <p14:creationId xmlns:p14="http://schemas.microsoft.com/office/powerpoint/2010/main" val="41118158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ratula 2 nombres">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372013" y="2247064"/>
            <a:ext cx="9341014" cy="1628112"/>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a:t>[Título de la presentación]</a:t>
            </a:r>
          </a:p>
        </p:txBody>
      </p:sp>
      <p:sp>
        <p:nvSpPr>
          <p:cNvPr id="7" name="Text Placeholder 10"/>
          <p:cNvSpPr>
            <a:spLocks noGrp="1"/>
          </p:cNvSpPr>
          <p:nvPr>
            <p:ph type="body" sz="quarter" idx="11" hasCustomPrompt="1"/>
          </p:nvPr>
        </p:nvSpPr>
        <p:spPr>
          <a:xfrm>
            <a:off x="5256309" y="4915772"/>
            <a:ext cx="3582891" cy="363124"/>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8" name="Text Placeholder 10"/>
          <p:cNvSpPr>
            <a:spLocks noGrp="1"/>
          </p:cNvSpPr>
          <p:nvPr>
            <p:ph type="body" sz="quarter" idx="12" hasCustomPrompt="1"/>
          </p:nvPr>
        </p:nvSpPr>
        <p:spPr>
          <a:xfrm>
            <a:off x="5256309" y="5278896"/>
            <a:ext cx="3582891" cy="262256"/>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9" name="Text Placeholder 10"/>
          <p:cNvSpPr>
            <a:spLocks noGrp="1"/>
          </p:cNvSpPr>
          <p:nvPr>
            <p:ph type="body" sz="quarter" idx="14" hasCustomPrompt="1"/>
          </p:nvPr>
        </p:nvSpPr>
        <p:spPr>
          <a:xfrm>
            <a:off x="5256309" y="5543056"/>
            <a:ext cx="3582891" cy="262256"/>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sp>
        <p:nvSpPr>
          <p:cNvPr id="10" name="Text Placeholder 10"/>
          <p:cNvSpPr>
            <a:spLocks noGrp="1"/>
          </p:cNvSpPr>
          <p:nvPr>
            <p:ph type="body" sz="quarter" idx="15" hasCustomPrompt="1"/>
          </p:nvPr>
        </p:nvSpPr>
        <p:spPr>
          <a:xfrm>
            <a:off x="1372013" y="4912404"/>
            <a:ext cx="3504787" cy="368396"/>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11" name="Text Placeholder 10"/>
          <p:cNvSpPr>
            <a:spLocks noGrp="1"/>
          </p:cNvSpPr>
          <p:nvPr>
            <p:ph type="body" sz="quarter" idx="16" hasCustomPrompt="1"/>
          </p:nvPr>
        </p:nvSpPr>
        <p:spPr>
          <a:xfrm>
            <a:off x="1372013" y="5276992"/>
            <a:ext cx="3504787" cy="266064"/>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12" name="Text Placeholder 10"/>
          <p:cNvSpPr>
            <a:spLocks noGrp="1"/>
          </p:cNvSpPr>
          <p:nvPr>
            <p:ph type="body" sz="quarter" idx="17" hasCustomPrompt="1"/>
          </p:nvPr>
        </p:nvSpPr>
        <p:spPr>
          <a:xfrm>
            <a:off x="1372013" y="5541152"/>
            <a:ext cx="3504787" cy="266064"/>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40493" y="4040657"/>
            <a:ext cx="3359300" cy="2278313"/>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8020783" y="-1"/>
            <a:ext cx="4168042" cy="1425778"/>
          </a:xfrm>
          <a:prstGeom prst="rect">
            <a:avLst/>
          </a:prstGeom>
        </p:spPr>
      </p:pic>
      <p:pic>
        <p:nvPicPr>
          <p:cNvPr id="15" name="Picture 14"/>
          <p:cNvPicPr>
            <a:picLocks noChangeAspect="1"/>
          </p:cNvPicPr>
          <p:nvPr userDrawn="1"/>
        </p:nvPicPr>
        <p:blipFill rotWithShape="1">
          <a:blip r:embed="rId5" cstate="hqprint">
            <a:biLevel thresh="25000"/>
            <a:extLst>
              <a:ext uri="{28A0092B-C50C-407E-A947-70E740481C1C}">
                <a14:useLocalDpi xmlns:a14="http://schemas.microsoft.com/office/drawing/2010/main"/>
              </a:ext>
            </a:extLst>
          </a:blip>
          <a:srcRect/>
          <a:stretch/>
        </p:blipFill>
        <p:spPr>
          <a:xfrm>
            <a:off x="1262786" y="579229"/>
            <a:ext cx="2631827" cy="968849"/>
          </a:xfrm>
          <a:prstGeom prst="rect">
            <a:avLst/>
          </a:prstGeom>
        </p:spPr>
      </p:pic>
    </p:spTree>
    <p:extLst>
      <p:ext uri="{BB962C8B-B14F-4D97-AF65-F5344CB8AC3E}">
        <p14:creationId xmlns:p14="http://schemas.microsoft.com/office/powerpoint/2010/main" val="259600075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50 Texto / 50 Image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46773" y="0"/>
            <a:ext cx="5942052" cy="6858000"/>
          </a:xfrm>
          <a:prstGeom prst="rect">
            <a:avLst/>
          </a:prstGeom>
          <a:solidFill>
            <a:srgbClr val="1E4BF0"/>
          </a:solidFill>
        </p:spPr>
        <p:txBody>
          <a:bodyPr anchor="ctr"/>
          <a:lstStyle>
            <a:lvl1pPr algn="ctr">
              <a:defRPr sz="6598">
                <a:solidFill>
                  <a:schemeClr val="bg1"/>
                </a:solidFill>
              </a:defRPr>
            </a:lvl1pPr>
          </a:lstStyle>
          <a:p>
            <a:r>
              <a:rPr lang="es-AR"/>
              <a:t>Agregar Foto </a:t>
            </a:r>
            <a:r>
              <a:rPr lang="es-AR" err="1"/>
              <a:t>aca</a:t>
            </a:r>
            <a:endParaRPr lang="es-AR"/>
          </a:p>
        </p:txBody>
      </p:sp>
      <p:sp>
        <p:nvSpPr>
          <p:cNvPr id="5" name="Title 1"/>
          <p:cNvSpPr>
            <a:spLocks noGrp="1"/>
          </p:cNvSpPr>
          <p:nvPr>
            <p:ph type="title" hasCustomPrompt="1"/>
          </p:nvPr>
        </p:nvSpPr>
        <p:spPr>
          <a:xfrm>
            <a:off x="471365" y="493713"/>
            <a:ext cx="4913620" cy="6107113"/>
          </a:xfrm>
          <a:prstGeom prst="rect">
            <a:avLst/>
          </a:prstGeom>
        </p:spPr>
        <p:txBody>
          <a:bodyPr anchor="ctr">
            <a:noAutofit/>
          </a:bodyPr>
          <a:lstStyle>
            <a:lvl1pPr>
              <a:defRPr sz="2799" baseline="0">
                <a:solidFill>
                  <a:schemeClr val="bg1"/>
                </a:solidFill>
                <a:latin typeface="Poppins SemiBold" panose="02000000000000000000" pitchFamily="2" charset="0"/>
                <a:cs typeface="Poppins SemiBold" panose="02000000000000000000" pitchFamily="2" charset="0"/>
              </a:defRPr>
            </a:lvl1pPr>
          </a:lstStyle>
          <a:p>
            <a:r>
              <a:rPr lang="en-US"/>
              <a:t>[</a:t>
            </a:r>
            <a:r>
              <a:rPr lang="en-US" err="1"/>
              <a:t>Frase</a:t>
            </a:r>
            <a:r>
              <a:rPr lang="en-US"/>
              <a:t>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a:t>
            </a:r>
            <a:endParaRPr lang="es-AR"/>
          </a:p>
        </p:txBody>
      </p:sp>
      <p:pic>
        <p:nvPicPr>
          <p:cNvPr id="2049"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userDrawn="1"/>
        </p:nvSpPr>
        <p:spPr>
          <a:xfrm>
            <a:off x="10140462" y="6633569"/>
            <a:ext cx="1620677" cy="153888"/>
          </a:xfrm>
          <a:prstGeom prst="rect">
            <a:avLst/>
          </a:prstGeom>
          <a:noFill/>
        </p:spPr>
        <p:txBody>
          <a:bodyPr wrap="square" lIns="0" tIns="0" rIns="0" bIns="0" rtlCol="0">
            <a:spAutoFit/>
          </a:bodyPr>
          <a:lstStyle/>
          <a:p>
            <a:pPr algn="r" eaLnBrk="1" hangingPunct="1"/>
            <a:r>
              <a:rPr lang="en-US" sz="1000">
                <a:solidFill>
                  <a:srgbClr val="1D4BF1"/>
                </a:solidFill>
                <a:latin typeface="Poppins" charset="0"/>
                <a:ea typeface="Poppins" charset="0"/>
                <a:cs typeface="Poppins" charset="0"/>
              </a:rPr>
              <a:t>Embrace the challenge</a:t>
            </a:r>
            <a:endParaRPr lang="en-US" sz="2800">
              <a:solidFill>
                <a:srgbClr val="1D4BF1"/>
              </a:solidFill>
              <a:latin typeface="Poppins" charset="0"/>
              <a:ea typeface="Poppins" charset="0"/>
              <a:cs typeface="Poppins" charset="0"/>
            </a:endParaRPr>
          </a:p>
        </p:txBody>
      </p:sp>
      <p:sp>
        <p:nvSpPr>
          <p:cNvPr id="8" name="TextBox 7"/>
          <p:cNvSpPr txBox="1"/>
          <p:nvPr userDrawn="1"/>
        </p:nvSpPr>
        <p:spPr>
          <a:xfrm>
            <a:off x="497676" y="6633569"/>
            <a:ext cx="2265454" cy="153888"/>
          </a:xfrm>
          <a:prstGeom prst="rect">
            <a:avLst/>
          </a:prstGeom>
          <a:noFill/>
        </p:spPr>
        <p:txBody>
          <a:bodyPr wrap="square" lIns="0" tIns="0" rIns="0" bIns="0" rtlCol="0">
            <a:spAutoFit/>
          </a:bodyPr>
          <a:lstStyle/>
          <a:p>
            <a:pPr eaLnBrk="1" hangingPunct="1"/>
            <a:r>
              <a:rPr lang="en-US" sz="1000" err="1">
                <a:solidFill>
                  <a:srgbClr val="1D4BF1"/>
                </a:solidFill>
                <a:latin typeface="Poppins" charset="0"/>
                <a:ea typeface="Poppins" charset="0"/>
                <a:cs typeface="Poppins" charset="0"/>
              </a:rPr>
              <a:t>lagash.com</a:t>
            </a:r>
            <a:endParaRPr lang="en-US" sz="2800">
              <a:solidFill>
                <a:srgbClr val="1D4BF1"/>
              </a:solidFill>
              <a:latin typeface="Poppins" charset="0"/>
              <a:ea typeface="Poppins" charset="0"/>
              <a:cs typeface="Poppins" charset="0"/>
            </a:endParaRPr>
          </a:p>
        </p:txBody>
      </p:sp>
      <p:sp>
        <p:nvSpPr>
          <p:cNvPr id="9" name="Rectangle 8"/>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53175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Generic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del </a:t>
            </a:r>
            <a:r>
              <a:rPr lang="es-ES" err="1"/>
              <a:t>Slide</a:t>
            </a:r>
            <a:r>
              <a:rPr lang="es-ES"/>
              <a:t>]</a:t>
            </a:r>
          </a:p>
        </p:txBody>
      </p:sp>
      <p:sp>
        <p:nvSpPr>
          <p:cNvPr id="5" name="Text Placeholder 4"/>
          <p:cNvSpPr>
            <a:spLocks noGrp="1"/>
          </p:cNvSpPr>
          <p:nvPr>
            <p:ph type="body" sz="quarter" idx="11"/>
          </p:nvPr>
        </p:nvSpPr>
        <p:spPr>
          <a:xfrm>
            <a:off x="482915" y="1503998"/>
            <a:ext cx="11299510" cy="4825682"/>
          </a:xfrm>
          <a:prstGeom prst="rect">
            <a:avLst/>
          </a:prstGeom>
        </p:spPr>
        <p:txBody>
          <a:bodyPr/>
          <a:lstStyle>
            <a:lvl1pPr marL="0" indent="0">
              <a:buNone/>
              <a:defRPr sz="2000" baseline="0">
                <a:solidFill>
                  <a:schemeClr val="bg1">
                    <a:lumMod val="75000"/>
                    <a:lumOff val="25000"/>
                  </a:schemeClr>
                </a:solidFill>
                <a:latin typeface="Poppins" charset="0"/>
                <a:ea typeface="Poppins" charset="0"/>
                <a:cs typeface="Poppins" charset="0"/>
              </a:defRPr>
            </a:lvl1pPr>
            <a:lvl2pPr>
              <a:defRPr sz="2000">
                <a:solidFill>
                  <a:schemeClr val="bg1">
                    <a:lumMod val="75000"/>
                    <a:lumOff val="25000"/>
                  </a:schemeClr>
                </a:solidFill>
                <a:latin typeface="Poppins" charset="0"/>
                <a:ea typeface="Poppins" charset="0"/>
                <a:cs typeface="Poppins" charset="0"/>
              </a:defRPr>
            </a:lvl2pPr>
            <a:lvl3pPr>
              <a:defRPr sz="2000">
                <a:solidFill>
                  <a:schemeClr val="bg1">
                    <a:lumMod val="75000"/>
                    <a:lumOff val="25000"/>
                  </a:schemeClr>
                </a:solidFill>
                <a:latin typeface="Poppins" charset="0"/>
                <a:ea typeface="Poppins" charset="0"/>
                <a:cs typeface="Poppins" charset="0"/>
              </a:defRPr>
            </a:lvl3pPr>
            <a:lvl4pPr>
              <a:defRPr sz="2000">
                <a:solidFill>
                  <a:schemeClr val="bg1">
                    <a:lumMod val="75000"/>
                    <a:lumOff val="25000"/>
                  </a:schemeClr>
                </a:solidFill>
                <a:latin typeface="Poppins" charset="0"/>
                <a:ea typeface="Poppins" charset="0"/>
                <a:cs typeface="Poppins" charset="0"/>
              </a:defRPr>
            </a:lvl4pPr>
            <a:lvl5pPr>
              <a:defRPr sz="2000">
                <a:solidFill>
                  <a:schemeClr val="bg1">
                    <a:lumMod val="75000"/>
                    <a:lumOff val="25000"/>
                  </a:schemeClr>
                </a:solidFill>
                <a:latin typeface="Poppins" charset="0"/>
                <a:ea typeface="Poppins" charset="0"/>
                <a:cs typeface="Poppins" charset="0"/>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eaLnBrk="1" hangingPunct="1"/>
            <a:endParaRPr lang="en-US" sz="3600">
              <a:latin typeface="+mj-lt"/>
              <a:ea typeface="ＭＳ Ｐゴシック" charset="0"/>
              <a:cs typeface="ＭＳ Ｐゴシック" charset="0"/>
            </a:endParaRPr>
          </a:p>
        </p:txBody>
      </p:sp>
    </p:spTree>
    <p:extLst>
      <p:ext uri="{BB962C8B-B14F-4D97-AF65-F5344CB8AC3E}">
        <p14:creationId xmlns:p14="http://schemas.microsoft.com/office/powerpoint/2010/main" val="4030933098"/>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182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26" eaLnBrk="1" fontAlgn="auto" hangingPunct="1">
              <a:spcBef>
                <a:spcPts val="0"/>
              </a:spcBef>
              <a:spcAft>
                <a:spcPts val="0"/>
              </a:spcAft>
            </a:pPr>
            <a:fld id="{6C4E3221-4DC4-45BA-AA5E-0038228A575A}" type="datetimeFigureOut">
              <a:rPr lang="es-AR" smtClean="0">
                <a:solidFill>
                  <a:prstClr val="black">
                    <a:tint val="75000"/>
                  </a:prstClr>
                </a:solidFill>
                <a:latin typeface="Calibri" panose="020F0502020204030204"/>
                <a:ea typeface="+mn-ea"/>
              </a:rPr>
              <a:pPr defTabSz="914126" eaLnBrk="1" fontAlgn="auto" hangingPunct="1">
                <a:spcBef>
                  <a:spcPts val="0"/>
                </a:spcBef>
                <a:spcAft>
                  <a:spcPts val="0"/>
                </a:spcAft>
              </a:pPr>
              <a:t>20/1/2019</a:t>
            </a:fld>
            <a:endParaRPr lang="es-AR">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14126" eaLnBrk="1" fontAlgn="auto" hangingPunct="1">
              <a:spcBef>
                <a:spcPts val="0"/>
              </a:spcBef>
              <a:spcAft>
                <a:spcPts val="0"/>
              </a:spcAft>
            </a:pPr>
            <a:endParaRPr lang="es-AR">
              <a:solidFill>
                <a:prstClr val="black">
                  <a:tint val="75000"/>
                </a:prstClr>
              </a:solidFill>
              <a:latin typeface="Calibri" panose="020F0502020204030204"/>
              <a:ea typeface="+mn-ea"/>
            </a:endParaRPr>
          </a:p>
        </p:txBody>
      </p:sp>
      <p:sp>
        <p:nvSpPr>
          <p:cNvPr id="4" name="Slide Number Placeholder 3"/>
          <p:cNvSpPr>
            <a:spLocks noGrp="1"/>
          </p:cNvSpPr>
          <p:nvPr>
            <p:ph type="sldNum" sz="quarter" idx="12"/>
          </p:nvPr>
        </p:nvSpPr>
        <p:spPr/>
        <p:txBody>
          <a:bodyPr/>
          <a:lstStyle/>
          <a:p>
            <a:pPr defTabSz="914126" eaLnBrk="1" fontAlgn="auto" hangingPunct="1">
              <a:spcBef>
                <a:spcPts val="0"/>
              </a:spcBef>
              <a:spcAft>
                <a:spcPts val="0"/>
              </a:spcAft>
            </a:pPr>
            <a:fld id="{012A8C22-F9E3-48C8-9724-C035EBD8F337}" type="slidenum">
              <a:rPr lang="es-AR" smtClean="0">
                <a:solidFill>
                  <a:prstClr val="black">
                    <a:tint val="75000"/>
                  </a:prstClr>
                </a:solidFill>
                <a:latin typeface="Calibri" panose="020F0502020204030204"/>
                <a:ea typeface="+mn-ea"/>
              </a:rPr>
              <a:pPr defTabSz="914126" eaLnBrk="1" fontAlgn="auto" hangingPunct="1">
                <a:spcBef>
                  <a:spcPts val="0"/>
                </a:spcBef>
                <a:spcAft>
                  <a:spcPts val="0"/>
                </a:spcAft>
              </a:pPr>
              <a:t>‹#›</a:t>
            </a:fld>
            <a:endParaRPr lang="es-AR">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9062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rgentin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716396"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7252667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581314"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314033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mbi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43660"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19767417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02096"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13720954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xico">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64442"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19486635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ruguay">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747569"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[Role </a:t>
            </a:r>
            <a:r>
              <a:rPr lang="es-ES" err="1"/>
              <a:t>Title</a:t>
            </a:r>
            <a:r>
              <a:rPr lang="es-ES"/>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a:t>[</a:t>
            </a:r>
            <a:r>
              <a:rPr lang="es-ES" err="1"/>
              <a:t>alias@lagash.com</a:t>
            </a:r>
            <a:r>
              <a:rPr lang="es-ES"/>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spTree>
    <p:extLst>
      <p:ext uri="{BB962C8B-B14F-4D97-AF65-F5344CB8AC3E}">
        <p14:creationId xmlns:p14="http://schemas.microsoft.com/office/powerpoint/2010/main" val="30139372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0 Texto / 50 Image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46773" y="0"/>
            <a:ext cx="5942052" cy="6858000"/>
          </a:xfrm>
          <a:prstGeom prst="rect">
            <a:avLst/>
          </a:prstGeom>
          <a:solidFill>
            <a:srgbClr val="1E4BF0"/>
          </a:solidFill>
        </p:spPr>
        <p:txBody>
          <a:bodyPr anchor="ctr"/>
          <a:lstStyle>
            <a:lvl1pPr algn="ctr">
              <a:defRPr sz="6598">
                <a:solidFill>
                  <a:schemeClr val="bg1"/>
                </a:solidFill>
              </a:defRPr>
            </a:lvl1pPr>
          </a:lstStyle>
          <a:p>
            <a:r>
              <a:rPr lang="es-AR"/>
              <a:t>Agregar Foto </a:t>
            </a:r>
            <a:r>
              <a:rPr lang="es-AR" err="1"/>
              <a:t>aca</a:t>
            </a:r>
            <a:endParaRPr lang="es-AR"/>
          </a:p>
        </p:txBody>
      </p:sp>
      <p:sp>
        <p:nvSpPr>
          <p:cNvPr id="5" name="Title 1"/>
          <p:cNvSpPr>
            <a:spLocks noGrp="1"/>
          </p:cNvSpPr>
          <p:nvPr>
            <p:ph type="title" hasCustomPrompt="1"/>
          </p:nvPr>
        </p:nvSpPr>
        <p:spPr>
          <a:xfrm>
            <a:off x="471365" y="493713"/>
            <a:ext cx="4913620" cy="6107113"/>
          </a:xfrm>
          <a:prstGeom prst="rect">
            <a:avLst/>
          </a:prstGeom>
        </p:spPr>
        <p:txBody>
          <a:bodyPr anchor="ctr">
            <a:noAutofit/>
          </a:bodyPr>
          <a:lstStyle>
            <a:lvl1pPr>
              <a:defRPr sz="2799" baseline="0">
                <a:solidFill>
                  <a:schemeClr val="bg1"/>
                </a:solidFill>
                <a:latin typeface="Poppins SemiBold" panose="02000000000000000000" pitchFamily="2" charset="0"/>
                <a:cs typeface="Poppins SemiBold" panose="02000000000000000000" pitchFamily="2" charset="0"/>
              </a:defRPr>
            </a:lvl1pPr>
          </a:lstStyle>
          <a:p>
            <a:r>
              <a:rPr lang="en-US"/>
              <a:t>[</a:t>
            </a:r>
            <a:r>
              <a:rPr lang="en-US" err="1"/>
              <a:t>Frase</a:t>
            </a:r>
            <a:r>
              <a:rPr lang="en-US"/>
              <a:t>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a:t>
            </a:r>
            <a:endParaRPr lang="es-AR"/>
          </a:p>
        </p:txBody>
      </p:sp>
      <p:pic>
        <p:nvPicPr>
          <p:cNvPr id="2049"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eaLnBrk="1" hangingPunct="1"/>
            <a:r>
              <a:rPr lang="en-US" sz="1000" err="1">
                <a:solidFill>
                  <a:srgbClr val="1D4BF1"/>
                </a:solidFill>
                <a:latin typeface="Poppins" charset="0"/>
                <a:ea typeface="Poppins" charset="0"/>
                <a:cs typeface="Poppins" charset="0"/>
              </a:rPr>
              <a:t>lagash.com</a:t>
            </a:r>
            <a:endParaRPr lang="en-US" sz="2800">
              <a:solidFill>
                <a:srgbClr val="1D4BF1"/>
              </a:solidFill>
              <a:latin typeface="Poppins" charset="0"/>
              <a:ea typeface="Poppins" charset="0"/>
              <a:cs typeface="Poppins" charset="0"/>
            </a:endParaRPr>
          </a:p>
        </p:txBody>
      </p:sp>
    </p:spTree>
    <p:extLst>
      <p:ext uri="{BB962C8B-B14F-4D97-AF65-F5344CB8AC3E}">
        <p14:creationId xmlns:p14="http://schemas.microsoft.com/office/powerpoint/2010/main" val="39713232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10800000">
            <a:off x="-224692" y="-1"/>
            <a:ext cx="4168042" cy="1425778"/>
          </a:xfrm>
          <a:prstGeom prst="rect">
            <a:avLst/>
          </a:prstGeom>
        </p:spPr>
      </p:pic>
    </p:spTree>
  </p:cSld>
  <p:clrMap bg1="dk1" tx1="lt1" bg2="dk2" tx2="lt2" accent1="accent1" accent2="accent2" accent3="accent3" accent4="accent4" accent5="accent5" accent6="accent6" hlink="hlink" folHlink="folHlink"/>
  <p:sldLayoutIdLst>
    <p:sldLayoutId id="2147484688" r:id="rId1"/>
    <p:sldLayoutId id="2147484690" r:id="rId2"/>
    <p:sldLayoutId id="2147484691" r:id="rId3"/>
    <p:sldLayoutId id="2147484692" r:id="rId4"/>
    <p:sldLayoutId id="2147484693" r:id="rId5"/>
    <p:sldLayoutId id="2147484694" r:id="rId6"/>
    <p:sldLayoutId id="2147484695" r:id="rId7"/>
    <p:sldLayoutId id="2147484696" r:id="rId8"/>
    <p:sldLayoutId id="2147484700" r:id="rId9"/>
    <p:sldLayoutId id="2147484699" r:id="rId10"/>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783429"/>
      </p:ext>
    </p:extLst>
  </p:cSld>
  <p:clrMap bg1="lt1" tx1="dk1" bg2="lt2" tx2="dk2" accent1="accent1" accent2="accent2" accent3="accent3" accent4="accent4" accent5="accent5" accent6="accent6" hlink="hlink" folHlink="folHlink"/>
  <p:sldLayoutIdLst>
    <p:sldLayoutId id="214748471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TextBox 14"/>
          <p:cNvSpPr txBox="1"/>
          <p:nvPr userDrawn="1"/>
        </p:nvSpPr>
        <p:spPr>
          <a:xfrm>
            <a:off x="10140462" y="6633569"/>
            <a:ext cx="1620677" cy="153888"/>
          </a:xfrm>
          <a:prstGeom prst="rect">
            <a:avLst/>
          </a:prstGeom>
          <a:solidFill>
            <a:schemeClr val="tx1"/>
          </a:solidFill>
        </p:spPr>
        <p:txBody>
          <a:bodyPr wrap="square" lIns="0" tIns="0" rIns="0" bIns="0" rtlCol="0">
            <a:spAutoFit/>
          </a:bodyPr>
          <a:lstStyle/>
          <a:p>
            <a:pPr algn="r" eaLnBrk="1" hangingPunct="1"/>
            <a:r>
              <a:rPr lang="en-US" sz="1000">
                <a:solidFill>
                  <a:srgbClr val="1D4BF1"/>
                </a:solidFill>
                <a:latin typeface="Poppins" charset="0"/>
                <a:ea typeface="Poppins" charset="0"/>
                <a:cs typeface="Poppins" charset="0"/>
              </a:rPr>
              <a:t>Embrace the challenge</a:t>
            </a:r>
            <a:endParaRPr lang="en-US" sz="2800">
              <a:solidFill>
                <a:srgbClr val="1D4BF1"/>
              </a:solidFill>
              <a:latin typeface="Poppins" charset="0"/>
              <a:ea typeface="Poppins" charset="0"/>
              <a:cs typeface="Poppins" charset="0"/>
            </a:endParaRPr>
          </a:p>
        </p:txBody>
      </p:sp>
      <p:sp>
        <p:nvSpPr>
          <p:cNvPr id="5" name="TextBox 4"/>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eaLnBrk="1" hangingPunct="1"/>
            <a:r>
              <a:rPr lang="en-US" sz="1000" err="1">
                <a:solidFill>
                  <a:srgbClr val="1D4BF1"/>
                </a:solidFill>
                <a:latin typeface="Poppins" charset="0"/>
                <a:ea typeface="Poppins" charset="0"/>
                <a:cs typeface="Poppins" charset="0"/>
              </a:rPr>
              <a:t>lagash.com</a:t>
            </a:r>
            <a:endParaRPr lang="en-US" sz="2800">
              <a:solidFill>
                <a:srgbClr val="1D4BF1"/>
              </a:solidFill>
              <a:latin typeface="Poppins" charset="0"/>
              <a:ea typeface="Poppins" charset="0"/>
              <a:cs typeface="Poppins" charset="0"/>
            </a:endParaRPr>
          </a:p>
        </p:txBody>
      </p:sp>
      <p:sp>
        <p:nvSpPr>
          <p:cNvPr id="2"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err="1">
              <a:gradFill>
                <a:gsLst>
                  <a:gs pos="0">
                    <a:srgbClr val="FFFFFF"/>
                  </a:gs>
                  <a:gs pos="100000">
                    <a:srgbClr val="FFFFFF"/>
                  </a:gs>
                </a:gsLst>
                <a:lin ang="5400000" scaled="0"/>
              </a:gradFill>
              <a:ea typeface="Segoe UI" pitchFamily="34" charset="0"/>
              <a:cs typeface="Segoe UI" pitchFamily="34" charset="0"/>
            </a:endParaRPr>
          </a:p>
        </p:txBody>
      </p:sp>
    </p:spTree>
  </p:cSld>
  <p:clrMap bg1="dk1" tx1="lt1" bg2="dk2" tx2="lt2" accent1="accent1" accent2="accent2" accent3="accent3" accent4="accent4" accent5="accent5" accent6="accent6" hlink="hlink" folHlink="folHlink"/>
  <p:sldLayoutIdLst>
    <p:sldLayoutId id="2147484684" r:id="rId1"/>
    <p:sldLayoutId id="2147484689" r:id="rId2"/>
    <p:sldLayoutId id="2147484685" r:id="rId3"/>
    <p:sldLayoutId id="2147484715" r:id="rId4"/>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01" userDrawn="1">
          <p15:clr>
            <a:srgbClr val="F26B43"/>
          </p15:clr>
        </p15:guide>
        <p15:guide id="2" pos="742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291550" y="6033465"/>
            <a:ext cx="1948068" cy="507831"/>
          </a:xfrm>
          <a:prstGeom prst="rect">
            <a:avLst/>
          </a:prstGeom>
        </p:spPr>
        <p:txBody>
          <a:bodyPr wrap="square">
            <a:spAutoFit/>
          </a:bodyPr>
          <a:lstStyle/>
          <a:p>
            <a:r>
              <a:rPr lang="es-AR" sz="900" b="0" i="0">
                <a:solidFill>
                  <a:schemeClr val="tx1"/>
                </a:solidFill>
                <a:latin typeface="Poppins" charset="0"/>
                <a:ea typeface="Poppins" charset="0"/>
                <a:cs typeface="Poppins" charset="0"/>
              </a:rPr>
              <a:t>Argentina | Buenos Aires</a:t>
            </a:r>
          </a:p>
          <a:p>
            <a:r>
              <a:rPr lang="es-AR" sz="900" b="0" i="0">
                <a:solidFill>
                  <a:schemeClr val="tx1"/>
                </a:solidFill>
                <a:latin typeface="Poppins" charset="0"/>
                <a:ea typeface="Poppins" charset="0"/>
                <a:cs typeface="Poppins" charset="0"/>
              </a:rPr>
              <a:t>+54 (11) 4982 4185</a:t>
            </a:r>
          </a:p>
          <a:p>
            <a:r>
              <a:rPr lang="es-AR" sz="900" b="0" i="0">
                <a:solidFill>
                  <a:srgbClr val="92D050"/>
                </a:solidFill>
                <a:latin typeface="Poppins" charset="0"/>
                <a:ea typeface="Poppins" charset="0"/>
                <a:cs typeface="Poppins" charset="0"/>
              </a:rPr>
              <a:t>info@lagash.com</a:t>
            </a:r>
          </a:p>
        </p:txBody>
      </p:sp>
      <p:sp>
        <p:nvSpPr>
          <p:cNvPr id="12" name="Rectangle 11"/>
          <p:cNvSpPr/>
          <p:nvPr userDrawn="1"/>
        </p:nvSpPr>
        <p:spPr>
          <a:xfrm>
            <a:off x="2312772" y="6033465"/>
            <a:ext cx="1948068" cy="507831"/>
          </a:xfrm>
          <a:prstGeom prst="rect">
            <a:avLst/>
          </a:prstGeom>
        </p:spPr>
        <p:txBody>
          <a:bodyPr wrap="square">
            <a:spAutoFit/>
          </a:bodyPr>
          <a:lstStyle/>
          <a:p>
            <a:r>
              <a:rPr lang="es-AR" sz="900" b="0" i="0">
                <a:solidFill>
                  <a:schemeClr val="tx1"/>
                </a:solidFill>
                <a:latin typeface="Poppins" charset="0"/>
                <a:ea typeface="Poppins" charset="0"/>
                <a:cs typeface="Poppins" charset="0"/>
              </a:rPr>
              <a:t>Chile | Santiago de Chile</a:t>
            </a:r>
          </a:p>
          <a:p>
            <a:r>
              <a:rPr lang="es-AR" sz="900" b="0" i="0">
                <a:solidFill>
                  <a:schemeClr val="tx1"/>
                </a:solidFill>
                <a:latin typeface="Poppins" charset="0"/>
                <a:ea typeface="Poppins" charset="0"/>
                <a:cs typeface="Poppins" charset="0"/>
              </a:rPr>
              <a:t>+56 (2) 2231 9428</a:t>
            </a:r>
          </a:p>
          <a:p>
            <a:r>
              <a:rPr lang="es-AR" sz="900" b="0" i="0">
                <a:solidFill>
                  <a:srgbClr val="92D050"/>
                </a:solidFill>
                <a:latin typeface="Poppins" charset="0"/>
                <a:ea typeface="Poppins" charset="0"/>
                <a:cs typeface="Poppins" charset="0"/>
              </a:rPr>
              <a:t>info_chile@lagash.com</a:t>
            </a:r>
          </a:p>
        </p:txBody>
      </p:sp>
      <p:sp>
        <p:nvSpPr>
          <p:cNvPr id="13" name="Rectangle 12"/>
          <p:cNvSpPr/>
          <p:nvPr userDrawn="1"/>
        </p:nvSpPr>
        <p:spPr>
          <a:xfrm>
            <a:off x="4333994" y="6033465"/>
            <a:ext cx="1948068" cy="507831"/>
          </a:xfrm>
          <a:prstGeom prst="rect">
            <a:avLst/>
          </a:prstGeom>
        </p:spPr>
        <p:txBody>
          <a:bodyPr wrap="square">
            <a:spAutoFit/>
          </a:bodyPr>
          <a:lstStyle/>
          <a:p>
            <a:r>
              <a:rPr lang="es-AR" sz="900" b="0" i="0">
                <a:solidFill>
                  <a:schemeClr val="tx1"/>
                </a:solidFill>
                <a:latin typeface="Poppins" charset="0"/>
                <a:ea typeface="Poppins" charset="0"/>
                <a:cs typeface="Poppins" charset="0"/>
              </a:rPr>
              <a:t>Colombia | Bogotá</a:t>
            </a:r>
          </a:p>
          <a:p>
            <a:r>
              <a:rPr lang="es-AR" sz="900" b="0" i="0">
                <a:solidFill>
                  <a:schemeClr val="tx1"/>
                </a:solidFill>
                <a:latin typeface="Poppins" charset="0"/>
                <a:ea typeface="Poppins" charset="0"/>
                <a:cs typeface="Poppins" charset="0"/>
              </a:rPr>
              <a:t>+57 (1) 750 5276</a:t>
            </a:r>
          </a:p>
          <a:p>
            <a:r>
              <a:rPr lang="es-AR" sz="900" b="0" i="0">
                <a:solidFill>
                  <a:srgbClr val="92D050"/>
                </a:solidFill>
                <a:latin typeface="Poppins" charset="0"/>
                <a:ea typeface="Poppins" charset="0"/>
                <a:cs typeface="Poppins" charset="0"/>
              </a:rPr>
              <a:t>info_colombia@lagash.com</a:t>
            </a:r>
          </a:p>
        </p:txBody>
      </p:sp>
      <p:sp>
        <p:nvSpPr>
          <p:cNvPr id="14" name="Rectangle 13"/>
          <p:cNvSpPr/>
          <p:nvPr userDrawn="1"/>
        </p:nvSpPr>
        <p:spPr>
          <a:xfrm>
            <a:off x="6355216" y="6033465"/>
            <a:ext cx="1948068" cy="507831"/>
          </a:xfrm>
          <a:prstGeom prst="rect">
            <a:avLst/>
          </a:prstGeom>
        </p:spPr>
        <p:txBody>
          <a:bodyPr wrap="square">
            <a:spAutoFit/>
          </a:bodyPr>
          <a:lstStyle/>
          <a:p>
            <a:r>
              <a:rPr lang="es-AR" sz="900" b="0" i="0">
                <a:solidFill>
                  <a:schemeClr val="tx1"/>
                </a:solidFill>
                <a:latin typeface="Poppins" charset="0"/>
                <a:ea typeface="Poppins" charset="0"/>
                <a:cs typeface="Poppins" charset="0"/>
              </a:rPr>
              <a:t>México | México DF</a:t>
            </a:r>
          </a:p>
          <a:p>
            <a:r>
              <a:rPr lang="es-AR" sz="900" b="0" i="0">
                <a:solidFill>
                  <a:schemeClr val="tx1"/>
                </a:solidFill>
                <a:latin typeface="Poppins" charset="0"/>
                <a:ea typeface="Poppins" charset="0"/>
                <a:cs typeface="Poppins" charset="0"/>
              </a:rPr>
              <a:t>+52 (55) 6394 0617</a:t>
            </a:r>
          </a:p>
          <a:p>
            <a:r>
              <a:rPr lang="es-AR" sz="900" b="0" i="0">
                <a:solidFill>
                  <a:srgbClr val="92D050"/>
                </a:solidFill>
                <a:latin typeface="Poppins" charset="0"/>
                <a:ea typeface="Poppins" charset="0"/>
                <a:cs typeface="Poppins" charset="0"/>
              </a:rPr>
              <a:t>info_mexico@lagash.com</a:t>
            </a:r>
          </a:p>
        </p:txBody>
      </p:sp>
      <p:sp>
        <p:nvSpPr>
          <p:cNvPr id="15" name="Rectangle 14"/>
          <p:cNvSpPr/>
          <p:nvPr userDrawn="1"/>
        </p:nvSpPr>
        <p:spPr>
          <a:xfrm>
            <a:off x="8376438" y="6033465"/>
            <a:ext cx="1555803" cy="507831"/>
          </a:xfrm>
          <a:prstGeom prst="rect">
            <a:avLst/>
          </a:prstGeom>
        </p:spPr>
        <p:txBody>
          <a:bodyPr wrap="square">
            <a:spAutoFit/>
          </a:bodyPr>
          <a:lstStyle/>
          <a:p>
            <a:r>
              <a:rPr lang="es-AR" sz="900" b="0" i="0">
                <a:solidFill>
                  <a:schemeClr val="tx1"/>
                </a:solidFill>
                <a:latin typeface="Poppins" charset="0"/>
                <a:ea typeface="Poppins" charset="0"/>
                <a:cs typeface="Poppins" charset="0"/>
              </a:rPr>
              <a:t>USA | Seattle - US</a:t>
            </a:r>
          </a:p>
          <a:p>
            <a:r>
              <a:rPr lang="es-AR" sz="900" b="0" i="0">
                <a:solidFill>
                  <a:schemeClr val="tx1"/>
                </a:solidFill>
                <a:latin typeface="Poppins" charset="0"/>
                <a:ea typeface="Poppins" charset="0"/>
                <a:cs typeface="Poppins" charset="0"/>
              </a:rPr>
              <a:t>+1 844 4 </a:t>
            </a:r>
            <a:r>
              <a:rPr lang="es-AR" sz="900" b="0" i="0" err="1">
                <a:solidFill>
                  <a:schemeClr val="tx1"/>
                </a:solidFill>
                <a:latin typeface="Poppins" charset="0"/>
                <a:ea typeface="Poppins" charset="0"/>
                <a:cs typeface="Poppins" charset="0"/>
              </a:rPr>
              <a:t>Lagash</a:t>
            </a:r>
            <a:endParaRPr lang="es-AR" sz="900" b="0" i="0">
              <a:solidFill>
                <a:schemeClr val="tx1"/>
              </a:solidFill>
              <a:latin typeface="Poppins" charset="0"/>
              <a:ea typeface="Poppins" charset="0"/>
              <a:cs typeface="Poppins" charset="0"/>
            </a:endParaRPr>
          </a:p>
          <a:p>
            <a:r>
              <a:rPr lang="es-AR" sz="900" b="0" i="0">
                <a:solidFill>
                  <a:srgbClr val="92D050"/>
                </a:solidFill>
                <a:latin typeface="Poppins" charset="0"/>
                <a:ea typeface="Poppins" charset="0"/>
                <a:cs typeface="Poppins" charset="0"/>
              </a:rPr>
              <a:t>infousa@lagash.com</a:t>
            </a:r>
          </a:p>
        </p:txBody>
      </p:sp>
      <p:sp>
        <p:nvSpPr>
          <p:cNvPr id="16" name="Rectangle 15"/>
          <p:cNvSpPr/>
          <p:nvPr userDrawn="1"/>
        </p:nvSpPr>
        <p:spPr>
          <a:xfrm>
            <a:off x="10005395" y="6033465"/>
            <a:ext cx="1948068" cy="646331"/>
          </a:xfrm>
          <a:prstGeom prst="rect">
            <a:avLst/>
          </a:prstGeom>
        </p:spPr>
        <p:txBody>
          <a:bodyPr wrap="square">
            <a:spAutoFit/>
          </a:bodyPr>
          <a:lstStyle/>
          <a:p>
            <a:r>
              <a:rPr lang="es-AR" sz="900" b="0" i="0">
                <a:solidFill>
                  <a:schemeClr val="tx1"/>
                </a:solidFill>
                <a:latin typeface="Poppins" charset="0"/>
                <a:ea typeface="Poppins" charset="0"/>
                <a:cs typeface="Poppins" charset="0"/>
              </a:rPr>
              <a:t>Uruguay | Montevideo</a:t>
            </a:r>
          </a:p>
          <a:p>
            <a:r>
              <a:rPr lang="es-AR" sz="900" b="0" i="0">
                <a:solidFill>
                  <a:schemeClr val="tx1"/>
                </a:solidFill>
                <a:latin typeface="Poppins" charset="0"/>
                <a:ea typeface="Poppins" charset="0"/>
                <a:cs typeface="Poppins" charset="0"/>
              </a:rPr>
              <a:t>+598 2623 2546</a:t>
            </a:r>
          </a:p>
          <a:p>
            <a:r>
              <a:rPr lang="es-AR" sz="900" b="0" i="0">
                <a:solidFill>
                  <a:srgbClr val="92D050"/>
                </a:solidFill>
                <a:latin typeface="Poppins" charset="0"/>
                <a:ea typeface="Poppins" charset="0"/>
                <a:cs typeface="Poppins" charset="0"/>
              </a:rPr>
              <a:t>info_uy@lagash.com</a:t>
            </a:r>
          </a:p>
          <a:p>
            <a:endParaRPr lang="es-AR" sz="900" b="0" i="0">
              <a:solidFill>
                <a:schemeClr val="bg1"/>
              </a:solidFill>
              <a:latin typeface="Poppins" charset="0"/>
              <a:ea typeface="Poppins" charset="0"/>
              <a:cs typeface="Poppins" charset="0"/>
            </a:endParaRPr>
          </a:p>
        </p:txBody>
      </p:sp>
      <p:pic>
        <p:nvPicPr>
          <p:cNvPr id="9" name="Picture 8"/>
          <p:cNvPicPr>
            <a:picLocks noChangeAspect="1"/>
          </p:cNvPicPr>
          <p:nvPr userDrawn="1"/>
        </p:nvPicPr>
        <p:blipFill rotWithShape="1">
          <a:blip r:embed="rId3" cstate="hqprint">
            <a:biLevel thresh="25000"/>
            <a:extLst>
              <a:ext uri="{28A0092B-C50C-407E-A947-70E740481C1C}">
                <a14:useLocalDpi xmlns:a14="http://schemas.microsoft.com/office/drawing/2010/main"/>
              </a:ext>
            </a:extLst>
          </a:blip>
          <a:srcRect/>
          <a:stretch/>
        </p:blipFill>
        <p:spPr>
          <a:xfrm>
            <a:off x="3830129" y="1900238"/>
            <a:ext cx="4903866" cy="1805250"/>
          </a:xfrm>
          <a:prstGeom prst="rect">
            <a:avLst/>
          </a:prstGeom>
        </p:spPr>
      </p:pic>
    </p:spTree>
  </p:cSld>
  <p:clrMap bg1="dk1" tx1="lt1" bg2="dk2" tx2="lt2" accent1="accent1" accent2="accent2" accent3="accent3" accent4="accent4" accent5="accent5" accent6="accent6" hlink="hlink" folHlink="folHlink"/>
  <p:sldLayoutIdLst>
    <p:sldLayoutId id="2147484677" r:id="rId1"/>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562811"/>
      </p:ext>
    </p:extLst>
  </p:cSld>
  <p:clrMap bg1="dk1" tx1="lt1" bg2="dk2" tx2="lt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es.wikipedia.org/wiki/Desarrollo_de_softwar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8.emf"/><Relationship Id="rId4" Type="http://schemas.openxmlformats.org/officeDocument/2006/relationships/hyperlink" Target="https://es.wikipedia.org/wiki/Softwar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emf"/><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8.emf"/><Relationship Id="rId1" Type="http://schemas.openxmlformats.org/officeDocument/2006/relationships/slideLayout" Target="../slideLayouts/slideLayout13.xml"/><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es.wikipedia.org/wiki/Desarrollo_iterativo_e_incremental" TargetMode="External"/><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18.emf"/><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msdn.microsoft.com/en-us/library/hh765982(v=vs.110).aspx" TargetMode="External"/><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emf"/></Relationships>
</file>

<file path=ppt/slides/_rels/slide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hyperlink" Target="http://msdn.microsoft.com/en-us/library/jj620912(v=vs.110).aspx"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4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hyperlink" Target="http://msdn.microsoft.com/en-us/library/hh765980(v=vs.110).aspx"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5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hyperlink" Target="http://msdn.microsoft.com/en-us/library/hh765981(v=vs.110).aspx" TargetMode="Externa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18.emf"/><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18.emf"/><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hyperlink" Target="http://conceptodefinicion.de/realidad/"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hyperlink" Target="https://www.scrumalliance.org/community/articles/2008/september/definition-of-done-a-reference" TargetMode="External"/><Relationship Id="rId2" Type="http://schemas.openxmlformats.org/officeDocument/2006/relationships/hyperlink" Target="http://msdn.microsoft.com/en-us/library/hh765983(v=vs.110).aspx" TargetMode="External"/><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6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 y="0"/>
            <a:ext cx="12185635" cy="6858000"/>
          </a:xfrm>
          <a:prstGeom prst="rect">
            <a:avLst/>
          </a:prstGeom>
        </p:spPr>
      </p:pic>
    </p:spTree>
    <p:extLst>
      <p:ext uri="{BB962C8B-B14F-4D97-AF65-F5344CB8AC3E}">
        <p14:creationId xmlns:p14="http://schemas.microsoft.com/office/powerpoint/2010/main" val="479054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a:t>Framework</a:t>
            </a:r>
            <a:endParaRPr lang="en-US">
              <a:solidFill>
                <a:srgbClr val="1D4BF1"/>
              </a:solidFill>
            </a:endParaRPr>
          </a:p>
        </p:txBody>
      </p:sp>
      <p:sp>
        <p:nvSpPr>
          <p:cNvPr id="3" name="Rectangle 2">
            <a:extLst>
              <a:ext uri="{FF2B5EF4-FFF2-40B4-BE49-F238E27FC236}">
                <a16:creationId xmlns:a16="http://schemas.microsoft.com/office/drawing/2014/main" id="{EA02444D-074B-4BE2-9003-38298557F9B8}"/>
              </a:ext>
            </a:extLst>
          </p:cNvPr>
          <p:cNvSpPr/>
          <p:nvPr/>
        </p:nvSpPr>
        <p:spPr>
          <a:xfrm>
            <a:off x="1248937" y="1749019"/>
            <a:ext cx="9813074" cy="4154984"/>
          </a:xfrm>
          <a:prstGeom prst="rect">
            <a:avLst/>
          </a:prstGeom>
        </p:spPr>
        <p:txBody>
          <a:bodyPr wrap="square">
            <a:spAutoFit/>
          </a:bodyPr>
          <a:lstStyle/>
          <a:p>
            <a:pPr algn="just"/>
            <a:r>
              <a:rPr lang="es-AR" sz="2400">
                <a:solidFill>
                  <a:schemeClr val="bg1">
                    <a:lumMod val="65000"/>
                    <a:lumOff val="35000"/>
                  </a:schemeClr>
                </a:solidFill>
                <a:latin typeface="Poppins" panose="02000000000000000000" pitchFamily="2" charset="0"/>
                <a:cs typeface="Poppins" panose="02000000000000000000" pitchFamily="2" charset="0"/>
              </a:rPr>
              <a:t>Un </a:t>
            </a:r>
            <a:r>
              <a:rPr lang="es-AR" sz="2400" b="1" i="1" err="1">
                <a:solidFill>
                  <a:schemeClr val="bg1">
                    <a:lumMod val="65000"/>
                    <a:lumOff val="35000"/>
                  </a:schemeClr>
                </a:solidFill>
                <a:latin typeface="Poppins" panose="02000000000000000000" pitchFamily="2" charset="0"/>
                <a:cs typeface="Poppins" panose="02000000000000000000" pitchFamily="2" charset="0"/>
              </a:rPr>
              <a:t>framework</a:t>
            </a:r>
            <a:r>
              <a:rPr lang="es-AR" sz="2400" i="1">
                <a:solidFill>
                  <a:schemeClr val="bg1">
                    <a:lumMod val="65000"/>
                    <a:lumOff val="35000"/>
                  </a:schemeClr>
                </a:solidFill>
                <a:latin typeface="Poppins" panose="02000000000000000000" pitchFamily="2" charset="0"/>
                <a:cs typeface="Poppins" panose="02000000000000000000" pitchFamily="2" charset="0"/>
              </a:rPr>
              <a:t>,</a:t>
            </a:r>
            <a:r>
              <a:rPr lang="es-AR" sz="2400">
                <a:solidFill>
                  <a:schemeClr val="bg1">
                    <a:lumMod val="65000"/>
                    <a:lumOff val="35000"/>
                  </a:schemeClr>
                </a:solidFill>
                <a:latin typeface="Poppins" panose="02000000000000000000" pitchFamily="2" charset="0"/>
                <a:cs typeface="Poppins" panose="02000000000000000000" pitchFamily="2" charset="0"/>
              </a:rPr>
              <a:t> </a:t>
            </a:r>
            <a:r>
              <a:rPr lang="es-AR" sz="2400" b="1">
                <a:solidFill>
                  <a:schemeClr val="bg1">
                    <a:lumMod val="65000"/>
                    <a:lumOff val="35000"/>
                  </a:schemeClr>
                </a:solidFill>
                <a:latin typeface="Poppins" panose="02000000000000000000" pitchFamily="2" charset="0"/>
                <a:cs typeface="Poppins" panose="02000000000000000000" pitchFamily="2" charset="0"/>
              </a:rPr>
              <a:t>entorno de trabajo</a:t>
            </a:r>
            <a:r>
              <a:rPr lang="es-AR" sz="2400">
                <a:solidFill>
                  <a:schemeClr val="bg1">
                    <a:lumMod val="65000"/>
                    <a:lumOff val="35000"/>
                  </a:schemeClr>
                </a:solidFill>
                <a:latin typeface="Poppins" panose="02000000000000000000" pitchFamily="2" charset="0"/>
                <a:cs typeface="Poppins" panose="02000000000000000000" pitchFamily="2" charset="0"/>
              </a:rPr>
              <a:t> o </a:t>
            </a:r>
            <a:r>
              <a:rPr lang="es-AR" sz="2400" b="1">
                <a:solidFill>
                  <a:schemeClr val="bg1">
                    <a:lumMod val="65000"/>
                    <a:lumOff val="35000"/>
                  </a:schemeClr>
                </a:solidFill>
                <a:latin typeface="Poppins" panose="02000000000000000000" pitchFamily="2" charset="0"/>
                <a:cs typeface="Poppins" panose="02000000000000000000" pitchFamily="2" charset="0"/>
              </a:rPr>
              <a:t>marco de trabajo</a:t>
            </a:r>
            <a:r>
              <a:rPr lang="es-AR" sz="2400">
                <a:solidFill>
                  <a:schemeClr val="bg1">
                    <a:lumMod val="65000"/>
                    <a:lumOff val="35000"/>
                  </a:schemeClr>
                </a:solidFill>
                <a:latin typeface="Poppins" panose="02000000000000000000" pitchFamily="2" charset="0"/>
                <a:cs typeface="Poppins" panose="02000000000000000000" pitchFamily="2" charset="0"/>
              </a:rPr>
              <a:t> es un conjunto estandarizado de conceptos, prácticas y criterios para enfocar un tipo de problemática particular que sirve como referencia, para enfrentar y resolver nuevos problemas de índole similar.</a:t>
            </a:r>
          </a:p>
          <a:p>
            <a:pPr algn="just"/>
            <a:endParaRPr lang="es-AR" sz="2400">
              <a:solidFill>
                <a:srgbClr val="222222"/>
              </a:solidFill>
              <a:latin typeface="Poppins" panose="02000000000000000000" pitchFamily="2" charset="0"/>
              <a:cs typeface="Poppins" panose="02000000000000000000" pitchFamily="2" charset="0"/>
            </a:endParaRPr>
          </a:p>
          <a:p>
            <a:pPr algn="just"/>
            <a:r>
              <a:rPr lang="es-AR" sz="2400">
                <a:solidFill>
                  <a:schemeClr val="bg1">
                    <a:lumMod val="65000"/>
                    <a:lumOff val="35000"/>
                  </a:schemeClr>
                </a:solidFill>
                <a:latin typeface="Poppins" panose="02000000000000000000" pitchFamily="2" charset="0"/>
                <a:cs typeface="Poppins" panose="02000000000000000000" pitchFamily="2" charset="0"/>
              </a:rPr>
              <a:t>En el</a:t>
            </a:r>
            <a:r>
              <a:rPr lang="es-AR" sz="2400">
                <a:solidFill>
                  <a:srgbClr val="222222"/>
                </a:solidFill>
                <a:latin typeface="Poppins" panose="02000000000000000000" pitchFamily="2" charset="0"/>
                <a:cs typeface="Poppins" panose="02000000000000000000" pitchFamily="2" charset="0"/>
              </a:rPr>
              <a:t> </a:t>
            </a:r>
            <a:r>
              <a:rPr lang="es-AR" sz="2400">
                <a:solidFill>
                  <a:srgbClr val="0B0080"/>
                </a:solidFill>
                <a:latin typeface="Poppins" panose="02000000000000000000" pitchFamily="2" charset="0"/>
                <a:cs typeface="Poppins" panose="02000000000000000000" pitchFamily="2" charset="0"/>
                <a:hlinkClick r:id="rId3" tooltip="Desarrollo de software"/>
              </a:rPr>
              <a:t>desarrollo de software</a:t>
            </a:r>
            <a:r>
              <a:rPr lang="es-AR" sz="2400">
                <a:solidFill>
                  <a:schemeClr val="bg1">
                    <a:lumMod val="65000"/>
                    <a:lumOff val="35000"/>
                  </a:schemeClr>
                </a:solidFill>
                <a:latin typeface="Poppins" panose="02000000000000000000" pitchFamily="2" charset="0"/>
                <a:cs typeface="Poppins" panose="02000000000000000000" pitchFamily="2" charset="0"/>
              </a:rPr>
              <a:t>, un entorno de trabajo es una estructura conceptual y tecnológica de asistencia definida, normalmente, con artefactos o módulos concretos de </a:t>
            </a:r>
            <a:r>
              <a:rPr lang="es-AR" sz="2400" i="1">
                <a:solidFill>
                  <a:schemeClr val="bg1">
                    <a:lumMod val="65000"/>
                    <a:lumOff val="35000"/>
                  </a:schemeClr>
                </a:solidFill>
                <a:latin typeface="Poppins" panose="02000000000000000000" pitchFamily="2" charset="0"/>
                <a:cs typeface="Poppins" panose="02000000000000000000" pitchFamily="2" charset="0"/>
              </a:rPr>
              <a:t>software</a:t>
            </a:r>
            <a:r>
              <a:rPr lang="es-AR" sz="2400">
                <a:solidFill>
                  <a:schemeClr val="bg1">
                    <a:lumMod val="65000"/>
                    <a:lumOff val="35000"/>
                  </a:schemeClr>
                </a:solidFill>
                <a:latin typeface="Poppins" panose="02000000000000000000" pitchFamily="2" charset="0"/>
                <a:cs typeface="Poppins" panose="02000000000000000000" pitchFamily="2" charset="0"/>
              </a:rPr>
              <a:t>, que puede servir de base para la organización y desarrollo de</a:t>
            </a:r>
            <a:r>
              <a:rPr lang="es-AR" sz="2400">
                <a:solidFill>
                  <a:srgbClr val="222222"/>
                </a:solidFill>
                <a:latin typeface="Poppins" panose="02000000000000000000" pitchFamily="2" charset="0"/>
                <a:cs typeface="Poppins" panose="02000000000000000000" pitchFamily="2" charset="0"/>
              </a:rPr>
              <a:t> </a:t>
            </a:r>
            <a:r>
              <a:rPr lang="es-AR" sz="2400" i="1">
                <a:solidFill>
                  <a:srgbClr val="0B0080"/>
                </a:solidFill>
                <a:latin typeface="Poppins" panose="02000000000000000000" pitchFamily="2" charset="0"/>
                <a:cs typeface="Poppins" panose="02000000000000000000" pitchFamily="2" charset="0"/>
                <a:hlinkClick r:id="rId4" tooltip="Software"/>
              </a:rPr>
              <a:t>software</a:t>
            </a:r>
            <a:r>
              <a:rPr lang="es-AR" sz="2400">
                <a:solidFill>
                  <a:srgbClr val="222222"/>
                </a:solidFill>
                <a:latin typeface="Poppins" panose="02000000000000000000" pitchFamily="2" charset="0"/>
                <a:cs typeface="Poppins" panose="02000000000000000000" pitchFamily="2" charset="0"/>
              </a:rPr>
              <a:t>.</a:t>
            </a:r>
          </a:p>
        </p:txBody>
      </p:sp>
      <p:pic>
        <p:nvPicPr>
          <p:cNvPr id="6" name="Picture 5"/>
          <p:cNvPicPr>
            <a:picLocks noChangeAspect="1"/>
          </p:cNvPicPr>
          <p:nvPr/>
        </p:nvPicPr>
        <p:blipFill>
          <a:blip r:embed="rId5">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44386012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a:t>Framework</a:t>
            </a:r>
            <a:endParaRPr lang="en-US">
              <a:solidFill>
                <a:srgbClr val="1D4BF1"/>
              </a:solidFill>
            </a:endParaRPr>
          </a:p>
        </p:txBody>
      </p:sp>
      <p:pic>
        <p:nvPicPr>
          <p:cNvPr id="6" name="Picture 5"/>
          <p:cNvPicPr>
            <a:picLocks noChangeAspect="1"/>
          </p:cNvPicPr>
          <p:nvPr/>
        </p:nvPicPr>
        <p:blipFill>
          <a:blip r:embed="rId2">
            <a:lum bright="70000" contrast="-70000"/>
          </a:blip>
          <a:stretch>
            <a:fillRect/>
          </a:stretch>
        </p:blipFill>
        <p:spPr>
          <a:xfrm>
            <a:off x="10910718" y="324355"/>
            <a:ext cx="841409" cy="846524"/>
          </a:xfrm>
          <a:prstGeom prst="rect">
            <a:avLst/>
          </a:prstGeom>
        </p:spPr>
      </p:pic>
      <p:pic>
        <p:nvPicPr>
          <p:cNvPr id="2050" name="Picture 2" descr="Resultado de imagen para framework">
            <a:extLst>
              <a:ext uri="{FF2B5EF4-FFF2-40B4-BE49-F238E27FC236}">
                <a16:creationId xmlns:a16="http://schemas.microsoft.com/office/drawing/2014/main" id="{2775CC04-3D36-4C7C-91D2-9EB7B0DCE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68733">
            <a:off x="1937490" y="186791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framework">
            <a:extLst>
              <a:ext uri="{FF2B5EF4-FFF2-40B4-BE49-F238E27FC236}">
                <a16:creationId xmlns:a16="http://schemas.microsoft.com/office/drawing/2014/main" id="{2A49C090-FD16-49A1-A69F-8305CCEA3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33799">
            <a:off x="5914134" y="1244298"/>
            <a:ext cx="5421457" cy="28413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scrum">
            <a:extLst>
              <a:ext uri="{FF2B5EF4-FFF2-40B4-BE49-F238E27FC236}">
                <a16:creationId xmlns:a16="http://schemas.microsoft.com/office/drawing/2014/main" id="{8D68B22C-4F08-4707-8E19-BECF4ECAF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3821" y="4334025"/>
            <a:ext cx="4541075" cy="2111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9201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a:t>Metodología</a:t>
            </a:r>
            <a:endParaRPr lang="es-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graphicFrame>
        <p:nvGraphicFramePr>
          <p:cNvPr id="9" name="Table 8">
            <a:extLst>
              <a:ext uri="{FF2B5EF4-FFF2-40B4-BE49-F238E27FC236}">
                <a16:creationId xmlns:a16="http://schemas.microsoft.com/office/drawing/2014/main" id="{4053185E-C85E-476D-9210-EB856ECA5286}"/>
              </a:ext>
            </a:extLst>
          </p:cNvPr>
          <p:cNvGraphicFramePr>
            <a:graphicFrameLocks noGrp="1"/>
          </p:cNvGraphicFramePr>
          <p:nvPr>
            <p:extLst>
              <p:ext uri="{D42A27DB-BD31-4B8C-83A1-F6EECF244321}">
                <p14:modId xmlns:p14="http://schemas.microsoft.com/office/powerpoint/2010/main" val="2319650407"/>
              </p:ext>
            </p:extLst>
          </p:nvPr>
        </p:nvGraphicFramePr>
        <p:xfrm>
          <a:off x="838200" y="3818414"/>
          <a:ext cx="10512425" cy="365760"/>
        </p:xfrm>
        <a:graphic>
          <a:graphicData uri="http://schemas.openxmlformats.org/drawingml/2006/table">
            <a:tbl>
              <a:tblPr/>
              <a:tblGrid>
                <a:gridCol w="4150662">
                  <a:extLst>
                    <a:ext uri="{9D8B030D-6E8A-4147-A177-3AD203B41FA5}">
                      <a16:colId xmlns:a16="http://schemas.microsoft.com/office/drawing/2014/main" val="3976147627"/>
                    </a:ext>
                  </a:extLst>
                </a:gridCol>
                <a:gridCol w="6361763">
                  <a:extLst>
                    <a:ext uri="{9D8B030D-6E8A-4147-A177-3AD203B41FA5}">
                      <a16:colId xmlns:a16="http://schemas.microsoft.com/office/drawing/2014/main" val="574829469"/>
                    </a:ext>
                  </a:extLst>
                </a:gridCol>
              </a:tblGrid>
              <a:tr h="0">
                <a:tc>
                  <a:txBody>
                    <a:bodyPr/>
                    <a:lstStyle/>
                    <a:p>
                      <a:pPr fontAlgn="t"/>
                      <a:r>
                        <a:rPr lang="es-AR" i="1">
                          <a:effectLst/>
                        </a:rPr>
                        <a:t>sinónimos:</a:t>
                      </a:r>
                    </a:p>
                  </a:txBody>
                  <a:tcPr marR="19050">
                    <a:lnL>
                      <a:noFill/>
                    </a:lnL>
                    <a:lnR>
                      <a:noFill/>
                    </a:lnR>
                    <a:lnT>
                      <a:noFill/>
                    </a:lnT>
                    <a:lnB>
                      <a:noFill/>
                    </a:lnB>
                  </a:tcPr>
                </a:tc>
                <a:tc>
                  <a:txBody>
                    <a:bodyPr/>
                    <a:lstStyle/>
                    <a:p>
                      <a:r>
                        <a:rPr lang="es-AR">
                          <a:solidFill>
                            <a:srgbClr val="1A0DAB"/>
                          </a:solidFill>
                          <a:effectLst/>
                        </a:rPr>
                        <a:t>metódica</a:t>
                      </a:r>
                      <a:endParaRPr lang="es-AR">
                        <a:effectLst/>
                      </a:endParaRPr>
                    </a:p>
                  </a:txBody>
                  <a:tcPr anchor="ctr">
                    <a:lnL>
                      <a:noFill/>
                    </a:lnL>
                    <a:lnR>
                      <a:noFill/>
                    </a:lnR>
                    <a:lnT>
                      <a:noFill/>
                    </a:lnT>
                    <a:lnB>
                      <a:noFill/>
                    </a:lnB>
                  </a:tcPr>
                </a:tc>
                <a:extLst>
                  <a:ext uri="{0D108BD9-81ED-4DB2-BD59-A6C34878D82A}">
                    <a16:rowId xmlns:a16="http://schemas.microsoft.com/office/drawing/2014/main" val="3993083385"/>
                  </a:ext>
                </a:extLst>
              </a:tr>
            </a:tbl>
          </a:graphicData>
        </a:graphic>
      </p:graphicFrame>
      <p:sp>
        <p:nvSpPr>
          <p:cNvPr id="10" name="Rectangle 3">
            <a:extLst>
              <a:ext uri="{FF2B5EF4-FFF2-40B4-BE49-F238E27FC236}">
                <a16:creationId xmlns:a16="http://schemas.microsoft.com/office/drawing/2014/main" id="{CA2EE39D-8599-4836-8CA1-81E707C092D9}"/>
              </a:ext>
            </a:extLst>
          </p:cNvPr>
          <p:cNvSpPr>
            <a:spLocks noGrp="1" noChangeArrowheads="1"/>
          </p:cNvSpPr>
          <p:nvPr>
            <p:ph type="body" sz="quarter" idx="11"/>
          </p:nvPr>
        </p:nvSpPr>
        <p:spPr bwMode="auto">
          <a:xfrm>
            <a:off x="1418675" y="2630547"/>
            <a:ext cx="9671367" cy="21544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a:ln>
                  <a:noFill/>
                </a:ln>
                <a:solidFill>
                  <a:srgbClr val="222222"/>
                </a:solidFill>
                <a:effectLst/>
                <a:latin typeface="Poppins" panose="02000000000000000000" pitchFamily="2" charset="0"/>
                <a:cs typeface="Poppins" panose="02000000000000000000" pitchFamily="2" charset="0"/>
              </a:rPr>
              <a:t>metodología</a:t>
            </a:r>
            <a:endParaRPr kumimoji="0" lang="es-AR" altLang="es-AR" b="0" i="0" u="none" strike="noStrike" cap="none" normalizeH="0" baseline="0">
              <a:ln>
                <a:noFill/>
              </a:ln>
              <a:solidFill>
                <a:schemeClr val="tx1"/>
              </a:solidFill>
              <a:effectLst/>
              <a:latin typeface="Poppins" panose="02000000000000000000" pitchFamily="2" charset="0"/>
              <a:cs typeface="Poppins"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1" u="none" strike="noStrike" cap="none" normalizeH="0" baseline="0">
                <a:ln>
                  <a:noFill/>
                </a:ln>
                <a:solidFill>
                  <a:srgbClr val="222222"/>
                </a:solidFill>
                <a:effectLst/>
                <a:latin typeface="Poppins" panose="02000000000000000000" pitchFamily="2" charset="0"/>
                <a:cs typeface="Poppins" panose="02000000000000000000" pitchFamily="2" charset="0"/>
              </a:rPr>
              <a:t>nombre femenino</a:t>
            </a:r>
            <a:endParaRPr kumimoji="0" lang="es-AR" altLang="es-AR" b="0" i="0" u="none" strike="noStrike" cap="none" normalizeH="0" baseline="0">
              <a:ln>
                <a:noFill/>
              </a:ln>
              <a:solidFill>
                <a:srgbClr val="222222"/>
              </a:solidFill>
              <a:effectLst/>
              <a:latin typeface="Poppins" panose="02000000000000000000" pitchFamily="2" charset="0"/>
              <a:cs typeface="Poppins"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altLang="es-AR" b="1" i="0" u="none" strike="noStrike" cap="none" normalizeH="0" baseline="0">
                <a:ln>
                  <a:noFill/>
                </a:ln>
                <a:solidFill>
                  <a:srgbClr val="222222"/>
                </a:solidFill>
                <a:effectLst/>
                <a:latin typeface="Poppins" panose="02000000000000000000" pitchFamily="2" charset="0"/>
                <a:cs typeface="Poppins" panose="02000000000000000000" pitchFamily="2" charset="0"/>
              </a:rPr>
              <a:t>1</a:t>
            </a:r>
            <a:r>
              <a:rPr kumimoji="0" lang="es-AR" altLang="es-AR" b="0" i="0" u="none" strike="noStrike" cap="none" normalizeH="0" baseline="0">
                <a:ln>
                  <a:noFill/>
                </a:ln>
                <a:solidFill>
                  <a:srgbClr val="222222"/>
                </a:solidFill>
                <a:effectLst/>
                <a:latin typeface="Poppins" panose="02000000000000000000" pitchFamily="2" charset="0"/>
                <a:cs typeface="Poppins"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a:ln>
                  <a:noFill/>
                </a:ln>
                <a:solidFill>
                  <a:srgbClr val="222222"/>
                </a:solidFill>
                <a:effectLst/>
                <a:latin typeface="Poppins" panose="02000000000000000000" pitchFamily="2" charset="0"/>
                <a:cs typeface="Poppins" panose="02000000000000000000" pitchFamily="2" charset="0"/>
              </a:rPr>
              <a:t>Parte de la lógica que estudia los métodos.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AR" altLang="es-AR" b="1" i="0" u="none" strike="noStrike" cap="none" normalizeH="0" baseline="0">
                <a:ln>
                  <a:noFill/>
                </a:ln>
                <a:solidFill>
                  <a:srgbClr val="222222"/>
                </a:solidFill>
                <a:effectLst/>
                <a:latin typeface="Poppins" panose="02000000000000000000" pitchFamily="2" charset="0"/>
                <a:cs typeface="Poppins" panose="02000000000000000000" pitchFamily="2" charset="0"/>
              </a:rPr>
              <a:t>2</a:t>
            </a:r>
            <a:r>
              <a:rPr kumimoji="0" lang="es-AR" altLang="es-AR" b="0" i="0" u="none" strike="noStrike" cap="none" normalizeH="0" baseline="0">
                <a:ln>
                  <a:noFill/>
                </a:ln>
                <a:solidFill>
                  <a:srgbClr val="222222"/>
                </a:solidFill>
                <a:effectLst/>
                <a:latin typeface="Poppins" panose="02000000000000000000" pitchFamily="2" charset="0"/>
                <a:cs typeface="Poppins"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a:ln>
                  <a:noFill/>
                </a:ln>
                <a:solidFill>
                  <a:srgbClr val="222222"/>
                </a:solidFill>
                <a:effectLst/>
                <a:latin typeface="Poppins" panose="02000000000000000000" pitchFamily="2" charset="0"/>
                <a:cs typeface="Poppins" panose="02000000000000000000" pitchFamily="2" charset="0"/>
              </a:rPr>
              <a:t>Conjunto de métodos que se siguen en una investigación científica, un estudio o una exposición doctrinal.</a:t>
            </a:r>
          </a:p>
        </p:txBody>
      </p:sp>
    </p:spTree>
    <p:extLst>
      <p:ext uri="{BB962C8B-B14F-4D97-AF65-F5344CB8AC3E}">
        <p14:creationId xmlns:p14="http://schemas.microsoft.com/office/powerpoint/2010/main" val="80336376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s-AR"/>
              <a:t>Metodología</a:t>
            </a:r>
          </a:p>
        </p:txBody>
      </p:sp>
      <p:sp>
        <p:nvSpPr>
          <p:cNvPr id="4" name="Text Placeholder 3"/>
          <p:cNvSpPr>
            <a:spLocks noGrp="1"/>
          </p:cNvSpPr>
          <p:nvPr>
            <p:ph type="body" sz="quarter" idx="12"/>
          </p:nvPr>
        </p:nvSpPr>
        <p:spPr>
          <a:xfrm>
            <a:off x="726293" y="1694808"/>
            <a:ext cx="5113395" cy="3795713"/>
          </a:xfrm>
        </p:spPr>
        <p:txBody>
          <a:bodyPr/>
          <a:lstStyle/>
          <a:p>
            <a:endParaRPr lang="es-AR"/>
          </a:p>
          <a:p>
            <a:endParaRPr lang="es-AR"/>
          </a:p>
          <a:p>
            <a:r>
              <a:rPr lang="es-AR">
                <a:latin typeface="Poppins bold" panose="00000800000000000000" pitchFamily="2" charset="0"/>
                <a:cs typeface="Poppins bold" panose="00000800000000000000" pitchFamily="2" charset="0"/>
              </a:rPr>
              <a:t>Cascada</a:t>
            </a:r>
            <a:r>
              <a:rPr lang="es-AR"/>
              <a:t> </a:t>
            </a:r>
            <a:r>
              <a:rPr lang="es-AR">
                <a:latin typeface="Poppins Light" panose="00000400000000000000" pitchFamily="2" charset="0"/>
                <a:cs typeface="Poppins Light" panose="00000400000000000000" pitchFamily="2" charset="0"/>
              </a:rPr>
              <a:t>(</a:t>
            </a:r>
            <a:r>
              <a:rPr lang="es-AR" err="1">
                <a:latin typeface="Poppins Light" panose="00000400000000000000" pitchFamily="2" charset="0"/>
                <a:cs typeface="Poppins Light" panose="00000400000000000000" pitchFamily="2" charset="0"/>
              </a:rPr>
              <a:t>Waterfall</a:t>
            </a:r>
            <a:r>
              <a:rPr lang="es-AR">
                <a:latin typeface="Poppins Light" panose="00000400000000000000" pitchFamily="2" charset="0"/>
                <a:cs typeface="Poppins Light" panose="00000400000000000000" pitchFamily="2" charset="0"/>
              </a:rPr>
              <a:t>)</a:t>
            </a:r>
          </a:p>
        </p:txBody>
      </p:sp>
      <p:sp>
        <p:nvSpPr>
          <p:cNvPr id="5" name="Text Placeholder 4"/>
          <p:cNvSpPr>
            <a:spLocks noGrp="1"/>
          </p:cNvSpPr>
          <p:nvPr>
            <p:ph type="body" sz="quarter" idx="13"/>
          </p:nvPr>
        </p:nvSpPr>
        <p:spPr>
          <a:xfrm>
            <a:off x="6404350" y="1694808"/>
            <a:ext cx="5113395" cy="3795713"/>
          </a:xfrm>
        </p:spPr>
        <p:txBody>
          <a:bodyPr/>
          <a:lstStyle/>
          <a:p>
            <a:endParaRPr lang="es-AR"/>
          </a:p>
          <a:p>
            <a:endParaRPr lang="es-AR"/>
          </a:p>
          <a:p>
            <a:r>
              <a:rPr lang="es-AR">
                <a:latin typeface="Poppins bold" panose="00000800000000000000" pitchFamily="2" charset="0"/>
                <a:cs typeface="Poppins bold" panose="00000800000000000000" pitchFamily="2" charset="0"/>
              </a:rPr>
              <a:t>Ágil</a:t>
            </a:r>
            <a:r>
              <a:rPr lang="es-AR"/>
              <a:t> </a:t>
            </a:r>
            <a:r>
              <a:rPr lang="en-US">
                <a:latin typeface="Poppins Light" panose="00000400000000000000" pitchFamily="2" charset="0"/>
                <a:cs typeface="Poppins Light" panose="00000400000000000000" pitchFamily="2" charset="0"/>
              </a:rPr>
              <a:t>(</a:t>
            </a:r>
            <a:r>
              <a:rPr lang="es-AR">
                <a:latin typeface="Poppins Light" panose="00000400000000000000" pitchFamily="2" charset="0"/>
                <a:cs typeface="Poppins Light" panose="00000400000000000000" pitchFamily="2" charset="0"/>
              </a:rPr>
              <a:t>Agile)</a:t>
            </a:r>
          </a:p>
        </p:txBody>
      </p:sp>
      <p:pic>
        <p:nvPicPr>
          <p:cNvPr id="7" name="Picture 6"/>
          <p:cNvPicPr>
            <a:picLocks noChangeAspect="1"/>
          </p:cNvPicPr>
          <p:nvPr/>
        </p:nvPicPr>
        <p:blipFill>
          <a:blip r:embed="rId2">
            <a:lum bright="70000" contrast="-70000"/>
          </a:blip>
          <a:stretch>
            <a:fillRect/>
          </a:stretch>
        </p:blipFill>
        <p:spPr>
          <a:xfrm>
            <a:off x="10910718" y="324355"/>
            <a:ext cx="841409" cy="846524"/>
          </a:xfrm>
          <a:prstGeom prst="rect">
            <a:avLst/>
          </a:prstGeom>
        </p:spPr>
      </p:pic>
      <p:pic>
        <p:nvPicPr>
          <p:cNvPr id="9" name="Picture 8"/>
          <p:cNvPicPr>
            <a:picLocks noChangeAspect="1"/>
          </p:cNvPicPr>
          <p:nvPr/>
        </p:nvPicPr>
        <p:blipFill>
          <a:blip r:embed="rId3"/>
          <a:stretch>
            <a:fillRect/>
          </a:stretch>
        </p:blipFill>
        <p:spPr>
          <a:xfrm>
            <a:off x="2573988" y="2498748"/>
            <a:ext cx="1328939" cy="1058491"/>
          </a:xfrm>
          <a:prstGeom prst="rect">
            <a:avLst/>
          </a:prstGeom>
        </p:spPr>
      </p:pic>
      <p:pic>
        <p:nvPicPr>
          <p:cNvPr id="10" name="Picture 9"/>
          <p:cNvPicPr>
            <a:picLocks noChangeAspect="1"/>
          </p:cNvPicPr>
          <p:nvPr/>
        </p:nvPicPr>
        <p:blipFill>
          <a:blip r:embed="rId4"/>
          <a:stretch>
            <a:fillRect/>
          </a:stretch>
        </p:blipFill>
        <p:spPr>
          <a:xfrm>
            <a:off x="8373016" y="2523928"/>
            <a:ext cx="1194730" cy="922869"/>
          </a:xfrm>
          <a:prstGeom prst="rect">
            <a:avLst/>
          </a:prstGeom>
        </p:spPr>
      </p:pic>
    </p:spTree>
    <p:extLst>
      <p:ext uri="{BB962C8B-B14F-4D97-AF65-F5344CB8AC3E}">
        <p14:creationId xmlns:p14="http://schemas.microsoft.com/office/powerpoint/2010/main" val="14542708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a:t>Metodología</a:t>
            </a:r>
            <a:r>
              <a:rPr lang="en-US"/>
              <a:t> &gt;&gt; </a:t>
            </a:r>
            <a:r>
              <a:rPr lang="en-US" err="1"/>
              <a:t>Cascada</a:t>
            </a:r>
            <a:endParaRPr lang="es-AR"/>
          </a:p>
        </p:txBody>
      </p:sp>
      <p:pic>
        <p:nvPicPr>
          <p:cNvPr id="4" name="Picture 3"/>
          <p:cNvPicPr>
            <a:picLocks noChangeAspect="1"/>
          </p:cNvPicPr>
          <p:nvPr/>
        </p:nvPicPr>
        <p:blipFill>
          <a:blip r:embed="rId3">
            <a:lum bright="70000" contrast="-70000"/>
          </a:blip>
          <a:stretch>
            <a:fillRect/>
          </a:stretch>
        </p:blipFill>
        <p:spPr>
          <a:xfrm>
            <a:off x="10910718" y="324355"/>
            <a:ext cx="841409" cy="846524"/>
          </a:xfrm>
          <a:prstGeom prst="rect">
            <a:avLst/>
          </a:prstGeom>
        </p:spPr>
      </p:pic>
      <p:pic>
        <p:nvPicPr>
          <p:cNvPr id="8" name="Picture 7">
            <a:extLst>
              <a:ext uri="{FF2B5EF4-FFF2-40B4-BE49-F238E27FC236}">
                <a16:creationId xmlns:a16="http://schemas.microsoft.com/office/drawing/2014/main" id="{488DA861-467C-4CCD-9039-F8707A89962D}"/>
              </a:ext>
            </a:extLst>
          </p:cNvPr>
          <p:cNvPicPr/>
          <p:nvPr/>
        </p:nvPicPr>
        <p:blipFill>
          <a:blip r:embed="rId4"/>
          <a:stretch>
            <a:fillRect/>
          </a:stretch>
        </p:blipFill>
        <p:spPr>
          <a:xfrm>
            <a:off x="1798553" y="2658291"/>
            <a:ext cx="8639492" cy="1749425"/>
          </a:xfrm>
          <a:prstGeom prst="rect">
            <a:avLst/>
          </a:prstGeom>
        </p:spPr>
      </p:pic>
    </p:spTree>
    <p:extLst>
      <p:ext uri="{BB962C8B-B14F-4D97-AF65-F5344CB8AC3E}">
        <p14:creationId xmlns:p14="http://schemas.microsoft.com/office/powerpoint/2010/main" val="401522886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sz="4400" err="1"/>
              <a:t>Metodología</a:t>
            </a:r>
            <a:r>
              <a:rPr lang="en-US" sz="4400"/>
              <a:t> &gt;&gt; </a:t>
            </a:r>
            <a:r>
              <a:rPr lang="en-US" sz="4400" err="1"/>
              <a:t>Cascada</a:t>
            </a:r>
            <a:endParaRPr lang="en-US" sz="4400">
              <a:solidFill>
                <a:srgbClr val="1D4BF1"/>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5" name="Rectangle 4">
            <a:extLst>
              <a:ext uri="{FF2B5EF4-FFF2-40B4-BE49-F238E27FC236}">
                <a16:creationId xmlns:a16="http://schemas.microsoft.com/office/drawing/2014/main" id="{B3C22E58-E2F4-4549-8DBB-47E5688413F5}"/>
              </a:ext>
            </a:extLst>
          </p:cNvPr>
          <p:cNvSpPr/>
          <p:nvPr/>
        </p:nvSpPr>
        <p:spPr>
          <a:xfrm>
            <a:off x="726293" y="2057401"/>
            <a:ext cx="10688467" cy="3447098"/>
          </a:xfrm>
          <a:prstGeom prst="rect">
            <a:avLst/>
          </a:prstGeom>
        </p:spPr>
        <p:txBody>
          <a:bodyPr wrap="square">
            <a:spAutoFit/>
          </a:bodyPr>
          <a:lstStyle/>
          <a:p>
            <a:pPr algn="just"/>
            <a:r>
              <a:rPr lang="es-AR" sz="2000">
                <a:solidFill>
                  <a:schemeClr val="bg1"/>
                </a:solidFill>
                <a:latin typeface="Poppins" panose="02000000000000000000" pitchFamily="2" charset="0"/>
                <a:ea typeface="Arial" panose="020B0604020202020204" pitchFamily="34" charset="0"/>
                <a:cs typeface="Poppins" panose="02000000000000000000" pitchFamily="2" charset="0"/>
              </a:rPr>
              <a:t>Es un derivado de procesos más generales de ingeniería de sistemas (Royce, 1970). En principio, el resultado de cada fase consiste en uno o más documentos que se autorizan (“firman”). La siguiente fase no debe comenzar sino hasta que termine la fase previa. Cada fase produce documentación. Esto hace q</a:t>
            </a:r>
            <a:r>
              <a:rPr lang="es-AR" sz="2000">
                <a:solidFill>
                  <a:schemeClr val="bg1"/>
                </a:solidFill>
                <a:latin typeface="Poppins" panose="02000000000000000000" pitchFamily="2" charset="0"/>
                <a:cs typeface="Poppins" panose="02000000000000000000" pitchFamily="2" charset="0"/>
              </a:rPr>
              <a:t>ue el proceso sea visible, de modo que los administradores puedan monitorear el progreso contra el plan de desarrollo. </a:t>
            </a:r>
          </a:p>
          <a:p>
            <a:pPr algn="just"/>
            <a:endParaRPr lang="es-AR" sz="2000">
              <a:solidFill>
                <a:schemeClr val="bg1"/>
              </a:solidFill>
              <a:latin typeface="Poppins" panose="02000000000000000000" pitchFamily="2" charset="0"/>
              <a:cs typeface="Poppins" panose="02000000000000000000" pitchFamily="2" charset="0"/>
            </a:endParaRPr>
          </a:p>
          <a:p>
            <a:pPr algn="just"/>
            <a:r>
              <a:rPr lang="es-AR" sz="2000">
                <a:solidFill>
                  <a:schemeClr val="bg1"/>
                </a:solidFill>
                <a:latin typeface="Poppins" panose="02000000000000000000" pitchFamily="2" charset="0"/>
                <a:cs typeface="Poppins" panose="02000000000000000000" pitchFamily="2" charset="0"/>
              </a:rPr>
              <a:t>Su principal problema es la partición inflexible del proyecto en distintas etapas. Tienen que establecerse compromisos en una etapa temprana del proceso, lo que dificulta responder a los requerimientos cambiantes del cliente.</a:t>
            </a:r>
          </a:p>
          <a:p>
            <a:endParaRPr lang="es-AR">
              <a:solidFill>
                <a:schemeClr val="bg1"/>
              </a:solidFill>
              <a:latin typeface="Poppins" panose="02000000000000000000" pitchFamily="2" charset="0"/>
              <a:cs typeface="Poppins" panose="02000000000000000000" pitchFamily="2" charset="0"/>
            </a:endParaRPr>
          </a:p>
        </p:txBody>
      </p:sp>
    </p:spTree>
    <p:extLst>
      <p:ext uri="{BB962C8B-B14F-4D97-AF65-F5344CB8AC3E}">
        <p14:creationId xmlns:p14="http://schemas.microsoft.com/office/powerpoint/2010/main" val="296850208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sz="4400" err="1"/>
              <a:t>Metodología</a:t>
            </a:r>
            <a:r>
              <a:rPr lang="en-US" sz="4400"/>
              <a:t> &gt;&gt; </a:t>
            </a:r>
            <a:r>
              <a:rPr lang="en-US" sz="4400" err="1"/>
              <a:t>Cascada</a:t>
            </a:r>
            <a:endParaRPr lang="en-US" sz="4400">
              <a:solidFill>
                <a:srgbClr val="1D4BF1"/>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5" name="Rectangle 4">
            <a:extLst>
              <a:ext uri="{FF2B5EF4-FFF2-40B4-BE49-F238E27FC236}">
                <a16:creationId xmlns:a16="http://schemas.microsoft.com/office/drawing/2014/main" id="{B3C22E58-E2F4-4549-8DBB-47E5688413F5}"/>
              </a:ext>
            </a:extLst>
          </p:cNvPr>
          <p:cNvSpPr/>
          <p:nvPr/>
        </p:nvSpPr>
        <p:spPr>
          <a:xfrm>
            <a:off x="726293" y="2269672"/>
            <a:ext cx="10688467" cy="2862322"/>
          </a:xfrm>
          <a:prstGeom prst="rect">
            <a:avLst/>
          </a:prstGeom>
        </p:spPr>
        <p:txBody>
          <a:bodyPr wrap="square">
            <a:spAutoFit/>
          </a:bodyPr>
          <a:lstStyle/>
          <a:p>
            <a:pPr algn="just"/>
            <a:r>
              <a:rPr lang="es-AR" sz="2000">
                <a:solidFill>
                  <a:schemeClr val="bg1"/>
                </a:solidFill>
                <a:latin typeface="Poppins" panose="02000000000000000000" pitchFamily="2" charset="0"/>
                <a:cs typeface="Poppins" panose="02000000000000000000" pitchFamily="2" charset="0"/>
              </a:rPr>
              <a:t>El modelo de la cascada es el paradigma más antiguo de la ingeniería de software. Sin embargo en las últimas tres décadas, las críticas hechas al modelo han ocasionado que incluso sus defensores más obstinados cuestionen su eficacia.</a:t>
            </a:r>
          </a:p>
          <a:p>
            <a:pPr algn="just"/>
            <a:endParaRPr lang="es-AR" sz="2000">
              <a:solidFill>
                <a:schemeClr val="bg1"/>
              </a:solidFill>
              <a:latin typeface="Poppins" panose="02000000000000000000" pitchFamily="2" charset="0"/>
              <a:cs typeface="Poppins" panose="02000000000000000000" pitchFamily="2" charset="0"/>
            </a:endParaRPr>
          </a:p>
          <a:p>
            <a:pPr algn="just"/>
            <a:r>
              <a:rPr lang="es-AR" sz="2000">
                <a:solidFill>
                  <a:schemeClr val="bg1"/>
                </a:solidFill>
                <a:latin typeface="Poppins" panose="02000000000000000000" pitchFamily="2" charset="0"/>
                <a:cs typeface="Poppins" panose="02000000000000000000" pitchFamily="2" charset="0"/>
              </a:rPr>
              <a:t>En un análisis de proyectos reales, </a:t>
            </a:r>
            <a:r>
              <a:rPr lang="es-AR" sz="2000" err="1">
                <a:solidFill>
                  <a:schemeClr val="bg1"/>
                </a:solidFill>
                <a:latin typeface="Poppins" panose="02000000000000000000" pitchFamily="2" charset="0"/>
                <a:cs typeface="Poppins" panose="02000000000000000000" pitchFamily="2" charset="0"/>
              </a:rPr>
              <a:t>Bradac</a:t>
            </a:r>
            <a:r>
              <a:rPr lang="es-AR" sz="2000">
                <a:solidFill>
                  <a:schemeClr val="bg1"/>
                </a:solidFill>
                <a:latin typeface="Poppins" panose="02000000000000000000" pitchFamily="2" charset="0"/>
                <a:cs typeface="Poppins" panose="02000000000000000000" pitchFamily="2" charset="0"/>
              </a:rPr>
              <a:t> [Bra94] encontró que la naturaleza lineal del ciclo de vida clásico llega a “estados de bloqueo” en los que ciertos miembros del equipo de proyecto deben esperar a otros a fin de terminar tareas interdependientes. </a:t>
            </a:r>
          </a:p>
        </p:txBody>
      </p:sp>
    </p:spTree>
    <p:extLst>
      <p:ext uri="{BB962C8B-B14F-4D97-AF65-F5344CB8AC3E}">
        <p14:creationId xmlns:p14="http://schemas.microsoft.com/office/powerpoint/2010/main" val="351995006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sz="4400" err="1"/>
              <a:t>Metodología</a:t>
            </a:r>
            <a:r>
              <a:rPr lang="en-US" sz="4400"/>
              <a:t> &gt;&gt; </a:t>
            </a:r>
            <a:r>
              <a:rPr lang="en-US" sz="4400" err="1"/>
              <a:t>Ágil</a:t>
            </a:r>
            <a:r>
              <a:rPr lang="en-US" sz="4400"/>
              <a:t> </a:t>
            </a:r>
            <a:endParaRPr lang="en-US" sz="4400">
              <a:solidFill>
                <a:srgbClr val="1D4BF1"/>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5" name="TextBox 4">
            <a:extLst>
              <a:ext uri="{FF2B5EF4-FFF2-40B4-BE49-F238E27FC236}">
                <a16:creationId xmlns:a16="http://schemas.microsoft.com/office/drawing/2014/main" id="{7AA90FAB-BD56-4C21-81AE-54802231131F}"/>
              </a:ext>
            </a:extLst>
          </p:cNvPr>
          <p:cNvSpPr txBox="1"/>
          <p:nvPr/>
        </p:nvSpPr>
        <p:spPr>
          <a:xfrm>
            <a:off x="1188720" y="1752600"/>
            <a:ext cx="9601200" cy="4308872"/>
          </a:xfrm>
          <a:prstGeom prst="rect">
            <a:avLst/>
          </a:prstGeom>
          <a:noFill/>
        </p:spPr>
        <p:txBody>
          <a:bodyPr wrap="square" lIns="0" tIns="0" rIns="0" bIns="0" rtlCol="0">
            <a:spAutoFit/>
          </a:bodyPr>
          <a:lstStyle/>
          <a:p>
            <a:pPr algn="just"/>
            <a:r>
              <a:rPr lang="es-AR" sz="2000">
                <a:solidFill>
                  <a:schemeClr val="bg1"/>
                </a:solidFill>
                <a:latin typeface="Poppins" panose="02000000000000000000" pitchFamily="2" charset="0"/>
                <a:cs typeface="Poppins" panose="02000000000000000000" pitchFamily="2" charset="0"/>
              </a:rPr>
              <a:t>El </a:t>
            </a:r>
            <a:r>
              <a:rPr lang="es-AR" sz="2000" b="1">
                <a:solidFill>
                  <a:schemeClr val="bg1"/>
                </a:solidFill>
                <a:latin typeface="Poppins" panose="02000000000000000000" pitchFamily="2" charset="0"/>
                <a:cs typeface="Poppins" panose="02000000000000000000" pitchFamily="2" charset="0"/>
              </a:rPr>
              <a:t>desarrollo ágil de software</a:t>
            </a:r>
            <a:r>
              <a:rPr lang="es-AR" sz="2000">
                <a:solidFill>
                  <a:schemeClr val="bg1"/>
                </a:solidFill>
                <a:latin typeface="Poppins" panose="02000000000000000000" pitchFamily="2" charset="0"/>
                <a:cs typeface="Poppins" panose="02000000000000000000" pitchFamily="2" charset="0"/>
              </a:rPr>
              <a:t> envuelve un enfoque para la toma de decisiones en los proyectos de software, que se refiere a métodos de ingeniería del software basados en el </a:t>
            </a:r>
            <a:r>
              <a:rPr lang="es-AR" sz="2000">
                <a:solidFill>
                  <a:schemeClr val="bg1"/>
                </a:solidFill>
                <a:latin typeface="Poppins" panose="02000000000000000000" pitchFamily="2" charset="0"/>
                <a:cs typeface="Poppins" panose="02000000000000000000" pitchFamily="2" charset="0"/>
                <a:hlinkClick r:id="rId3" tooltip="Desarrollo iterativo e incremental"/>
              </a:rPr>
              <a:t>desarrollo iterativo e incremental</a:t>
            </a:r>
            <a:r>
              <a:rPr lang="es-AR" sz="2000">
                <a:solidFill>
                  <a:schemeClr val="bg1"/>
                </a:solidFill>
                <a:latin typeface="Poppins" panose="02000000000000000000" pitchFamily="2" charset="0"/>
                <a:cs typeface="Poppins" panose="02000000000000000000" pitchFamily="2" charset="0"/>
              </a:rPr>
              <a:t>, donde los requisitos y soluciones evolucionan con el tiempo según la necesidad del proyecto. Así el trabajo es realizado mediante la colaboración de equipos auto-organizados y multidisciplinarios, inmersos en un proceso compartido de toma de decisiones a corto plazo.</a:t>
            </a:r>
          </a:p>
          <a:p>
            <a:pPr algn="just"/>
            <a:r>
              <a:rPr lang="es-AR" sz="2000">
                <a:solidFill>
                  <a:schemeClr val="bg1"/>
                </a:solidFill>
                <a:latin typeface="Poppins" panose="02000000000000000000" pitchFamily="2" charset="0"/>
                <a:cs typeface="Poppins" panose="02000000000000000000" pitchFamily="2" charset="0"/>
              </a:rPr>
              <a:t>Cada iteración del ciclo de vida incluye: planificación, análisis de requisitos, diseño, codificación, pruebas y documentación. Teniendo gran importancia el concepto de "Finalizado" (Done), ya que el objetivo de cada iteración no es agregar toda la funcionalidad para justificar el lanzamiento del producto al mercado, sino incrementar el valor por medio de "software que funciona" (sin errores).</a:t>
            </a:r>
          </a:p>
          <a:p>
            <a:pPr algn="just" eaLnBrk="1" hangingPunct="1"/>
            <a:endParaRPr lang="es-AR" sz="2000">
              <a:solidFill>
                <a:schemeClr val="bg1"/>
              </a:solidFill>
              <a:latin typeface="Poppins" panose="02000000000000000000" pitchFamily="2" charset="0"/>
              <a:ea typeface="ＭＳ Ｐゴシック" charset="0"/>
              <a:cs typeface="Poppins" panose="02000000000000000000" pitchFamily="2" charset="0"/>
            </a:endParaRPr>
          </a:p>
        </p:txBody>
      </p:sp>
    </p:spTree>
    <p:extLst>
      <p:ext uri="{BB962C8B-B14F-4D97-AF65-F5344CB8AC3E}">
        <p14:creationId xmlns:p14="http://schemas.microsoft.com/office/powerpoint/2010/main" val="403974437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sz="4400" err="1"/>
              <a:t>Metodología</a:t>
            </a:r>
            <a:r>
              <a:rPr lang="en-US" sz="4400"/>
              <a:t> &gt;&gt; </a:t>
            </a:r>
            <a:r>
              <a:rPr lang="en-US" sz="4400" err="1"/>
              <a:t>Ágil</a:t>
            </a:r>
            <a:r>
              <a:rPr lang="en-US" sz="4400"/>
              <a:t> - Manifest </a:t>
            </a:r>
            <a:endParaRPr lang="en-US" sz="4400">
              <a:solidFill>
                <a:srgbClr val="1D4BF1"/>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5" name="TextBox 4">
            <a:extLst>
              <a:ext uri="{FF2B5EF4-FFF2-40B4-BE49-F238E27FC236}">
                <a16:creationId xmlns:a16="http://schemas.microsoft.com/office/drawing/2014/main" id="{7AA90FAB-BD56-4C21-81AE-54802231131F}"/>
              </a:ext>
            </a:extLst>
          </p:cNvPr>
          <p:cNvSpPr txBox="1"/>
          <p:nvPr/>
        </p:nvSpPr>
        <p:spPr>
          <a:xfrm>
            <a:off x="1309518" y="1981200"/>
            <a:ext cx="9601200" cy="3570208"/>
          </a:xfrm>
          <a:prstGeom prst="rect">
            <a:avLst/>
          </a:prstGeom>
          <a:noFill/>
        </p:spPr>
        <p:txBody>
          <a:bodyPr wrap="square" lIns="0" tIns="0" rIns="0" bIns="0" rtlCol="0">
            <a:spAutoFit/>
          </a:bodyPr>
          <a:lstStyle/>
          <a:p>
            <a:r>
              <a:rPr lang="es-AR" sz="3200" b="1">
                <a:solidFill>
                  <a:srgbClr val="804ECD"/>
                </a:solidFill>
                <a:latin typeface="Poppins" panose="02000000000000000000" pitchFamily="2" charset="0"/>
                <a:cs typeface="Poppins" panose="02000000000000000000" pitchFamily="2" charset="0"/>
              </a:rPr>
              <a:t>Individuos e interacciones</a:t>
            </a:r>
            <a:r>
              <a:rPr lang="es-AR" sz="2000">
                <a:solidFill>
                  <a:srgbClr val="804ECD"/>
                </a:solidFill>
                <a:latin typeface="Poppins" panose="02000000000000000000" pitchFamily="2" charset="0"/>
                <a:cs typeface="Poppins" panose="02000000000000000000" pitchFamily="2" charset="0"/>
              </a:rPr>
              <a:t> </a:t>
            </a:r>
          </a:p>
          <a:p>
            <a:r>
              <a:rPr lang="es-AR" sz="2000">
                <a:solidFill>
                  <a:schemeClr val="bg1"/>
                </a:solidFill>
                <a:latin typeface="Poppins" panose="02000000000000000000" pitchFamily="2" charset="0"/>
                <a:cs typeface="Poppins" panose="02000000000000000000" pitchFamily="2" charset="0"/>
              </a:rPr>
              <a:t>						sobre procesos y herramientas</a:t>
            </a:r>
            <a:br>
              <a:rPr lang="es-AR" sz="2000">
                <a:solidFill>
                  <a:schemeClr val="bg1"/>
                </a:solidFill>
                <a:latin typeface="Poppins" panose="02000000000000000000" pitchFamily="2" charset="0"/>
                <a:cs typeface="Poppins" panose="02000000000000000000" pitchFamily="2" charset="0"/>
              </a:rPr>
            </a:br>
            <a:r>
              <a:rPr lang="es-AR" sz="3200" b="1">
                <a:solidFill>
                  <a:srgbClr val="1D4BF1"/>
                </a:solidFill>
                <a:latin typeface="Poppins" panose="02000000000000000000" pitchFamily="2" charset="0"/>
                <a:cs typeface="Poppins" panose="02000000000000000000" pitchFamily="2" charset="0"/>
              </a:rPr>
              <a:t>Software funcionando</a:t>
            </a:r>
            <a:r>
              <a:rPr lang="es-AR" sz="3200" b="1">
                <a:solidFill>
                  <a:schemeClr val="bg1"/>
                </a:solidFill>
                <a:latin typeface="Poppins" panose="02000000000000000000" pitchFamily="2" charset="0"/>
                <a:cs typeface="Poppins" panose="02000000000000000000" pitchFamily="2" charset="0"/>
              </a:rPr>
              <a:t> </a:t>
            </a:r>
          </a:p>
          <a:p>
            <a:r>
              <a:rPr lang="es-AR" sz="3200" b="1">
                <a:solidFill>
                  <a:schemeClr val="bg1"/>
                </a:solidFill>
                <a:latin typeface="Poppins" panose="02000000000000000000" pitchFamily="2" charset="0"/>
                <a:cs typeface="Poppins" panose="02000000000000000000" pitchFamily="2" charset="0"/>
              </a:rPr>
              <a:t>						</a:t>
            </a:r>
            <a:r>
              <a:rPr lang="es-AR" sz="2000">
                <a:solidFill>
                  <a:schemeClr val="bg1"/>
                </a:solidFill>
                <a:latin typeface="Poppins" panose="02000000000000000000" pitchFamily="2" charset="0"/>
                <a:cs typeface="Poppins" panose="02000000000000000000" pitchFamily="2" charset="0"/>
              </a:rPr>
              <a:t>sobre documentación extensiva</a:t>
            </a:r>
            <a:br>
              <a:rPr lang="es-AR" sz="2000">
                <a:solidFill>
                  <a:schemeClr val="bg1"/>
                </a:solidFill>
                <a:latin typeface="Poppins" panose="02000000000000000000" pitchFamily="2" charset="0"/>
                <a:cs typeface="Poppins" panose="02000000000000000000" pitchFamily="2" charset="0"/>
              </a:rPr>
            </a:br>
            <a:r>
              <a:rPr lang="es-AR" sz="3200" b="1">
                <a:solidFill>
                  <a:srgbClr val="00B050"/>
                </a:solidFill>
                <a:latin typeface="Poppins" panose="02000000000000000000" pitchFamily="2" charset="0"/>
                <a:cs typeface="Poppins" panose="02000000000000000000" pitchFamily="2" charset="0"/>
              </a:rPr>
              <a:t>Colaboración con el cliente </a:t>
            </a:r>
          </a:p>
          <a:p>
            <a:r>
              <a:rPr lang="es-AR" sz="3200" b="1">
                <a:solidFill>
                  <a:schemeClr val="bg1"/>
                </a:solidFill>
                <a:latin typeface="Poppins" panose="02000000000000000000" pitchFamily="2" charset="0"/>
                <a:cs typeface="Poppins" panose="02000000000000000000" pitchFamily="2" charset="0"/>
              </a:rPr>
              <a:t>						</a:t>
            </a:r>
            <a:r>
              <a:rPr lang="es-AR" sz="2000">
                <a:solidFill>
                  <a:schemeClr val="bg1"/>
                </a:solidFill>
                <a:latin typeface="Poppins" panose="02000000000000000000" pitchFamily="2" charset="0"/>
                <a:cs typeface="Poppins" panose="02000000000000000000" pitchFamily="2" charset="0"/>
              </a:rPr>
              <a:t>sobre negociación contractual</a:t>
            </a:r>
            <a:br>
              <a:rPr lang="es-AR" sz="2000">
                <a:solidFill>
                  <a:schemeClr val="bg1"/>
                </a:solidFill>
                <a:latin typeface="Poppins" panose="02000000000000000000" pitchFamily="2" charset="0"/>
                <a:cs typeface="Poppins" panose="02000000000000000000" pitchFamily="2" charset="0"/>
              </a:rPr>
            </a:br>
            <a:r>
              <a:rPr lang="es-AR" sz="3200" b="1">
                <a:solidFill>
                  <a:srgbClr val="00B0F0"/>
                </a:solidFill>
                <a:latin typeface="Poppins" panose="02000000000000000000" pitchFamily="2" charset="0"/>
                <a:cs typeface="Poppins" panose="02000000000000000000" pitchFamily="2" charset="0"/>
              </a:rPr>
              <a:t>Respuesta ante el cambio</a:t>
            </a:r>
            <a:r>
              <a:rPr lang="es-AR" sz="2000">
                <a:solidFill>
                  <a:srgbClr val="00B0F0"/>
                </a:solidFill>
                <a:latin typeface="Poppins" panose="02000000000000000000" pitchFamily="2" charset="0"/>
                <a:cs typeface="Poppins" panose="02000000000000000000" pitchFamily="2" charset="0"/>
              </a:rPr>
              <a:t> </a:t>
            </a:r>
          </a:p>
          <a:p>
            <a:r>
              <a:rPr lang="es-AR" sz="2000">
                <a:solidFill>
                  <a:schemeClr val="bg1"/>
                </a:solidFill>
                <a:latin typeface="Poppins" panose="02000000000000000000" pitchFamily="2" charset="0"/>
                <a:cs typeface="Poppins" panose="02000000000000000000" pitchFamily="2" charset="0"/>
              </a:rPr>
              <a:t>						sobre seguir un plan</a:t>
            </a:r>
            <a:endParaRPr lang="es-AR" sz="2000">
              <a:solidFill>
                <a:schemeClr val="bg1"/>
              </a:solidFill>
              <a:latin typeface="Poppins" panose="02000000000000000000" pitchFamily="2" charset="0"/>
              <a:ea typeface="ＭＳ Ｐゴシック" charset="0"/>
              <a:cs typeface="Poppins" panose="02000000000000000000" pitchFamily="2" charset="0"/>
            </a:endParaRPr>
          </a:p>
        </p:txBody>
      </p:sp>
    </p:spTree>
    <p:extLst>
      <p:ext uri="{BB962C8B-B14F-4D97-AF65-F5344CB8AC3E}">
        <p14:creationId xmlns:p14="http://schemas.microsoft.com/office/powerpoint/2010/main" val="113660984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sz="4400" err="1"/>
              <a:t>Metodología</a:t>
            </a:r>
            <a:r>
              <a:rPr lang="en-US" sz="4400"/>
              <a:t> &gt;&gt; </a:t>
            </a:r>
            <a:r>
              <a:rPr lang="en-US" sz="4400" err="1"/>
              <a:t>Ágil</a:t>
            </a:r>
            <a:r>
              <a:rPr lang="en-US" sz="4400"/>
              <a:t> - </a:t>
            </a:r>
            <a:r>
              <a:rPr lang="en-US" sz="4400" err="1"/>
              <a:t>Principios</a:t>
            </a:r>
            <a:r>
              <a:rPr lang="en-US" sz="4400"/>
              <a:t> </a:t>
            </a:r>
            <a:endParaRPr lang="en-US" sz="4400">
              <a:solidFill>
                <a:srgbClr val="1D4BF1"/>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5" name="TextBox 4">
            <a:extLst>
              <a:ext uri="{FF2B5EF4-FFF2-40B4-BE49-F238E27FC236}">
                <a16:creationId xmlns:a16="http://schemas.microsoft.com/office/drawing/2014/main" id="{7AA90FAB-BD56-4C21-81AE-54802231131F}"/>
              </a:ext>
            </a:extLst>
          </p:cNvPr>
          <p:cNvSpPr txBox="1"/>
          <p:nvPr/>
        </p:nvSpPr>
        <p:spPr>
          <a:xfrm>
            <a:off x="726293" y="1595811"/>
            <a:ext cx="10879307" cy="4154984"/>
          </a:xfrm>
          <a:prstGeom prst="rect">
            <a:avLst/>
          </a:prstGeom>
          <a:noFill/>
        </p:spPr>
        <p:txBody>
          <a:bodyPr wrap="square" lIns="0" tIns="0" rIns="0" bIns="0" rtlCol="0">
            <a:spAutoFit/>
          </a:bodyPr>
          <a:lstStyle/>
          <a:p>
            <a:pPr marL="457200" indent="-457200" algn="just">
              <a:lnSpc>
                <a:spcPct val="150000"/>
              </a:lnSpc>
              <a:buFont typeface="+mj-lt"/>
              <a:buAutoNum type="arabicPeriod"/>
            </a:pPr>
            <a:r>
              <a:rPr lang="es-AR" sz="2000">
                <a:solidFill>
                  <a:schemeClr val="bg1"/>
                </a:solidFill>
                <a:latin typeface="Poppins" panose="02000000000000000000" pitchFamily="2" charset="0"/>
                <a:cs typeface="Poppins" panose="02000000000000000000" pitchFamily="2" charset="0"/>
              </a:rPr>
              <a:t>Nuestra mayor prioridad es satisfacer al cliente mediante la entrega temprana y continua de software con valor.</a:t>
            </a:r>
          </a:p>
          <a:p>
            <a:pPr marL="457200" indent="-457200" algn="just">
              <a:lnSpc>
                <a:spcPct val="150000"/>
              </a:lnSpc>
              <a:buFont typeface="+mj-lt"/>
              <a:buAutoNum type="arabicPeriod"/>
            </a:pPr>
            <a:r>
              <a:rPr lang="es-AR" sz="2000">
                <a:solidFill>
                  <a:schemeClr val="bg1"/>
                </a:solidFill>
                <a:latin typeface="Poppins" panose="02000000000000000000" pitchFamily="2" charset="0"/>
                <a:cs typeface="Poppins" panose="02000000000000000000" pitchFamily="2" charset="0"/>
              </a:rPr>
              <a:t>Aceptamos que los requisitos cambien, incluso en etapas  tardías del desarrollo. Los procesos Ágiles aprovechan el cambio para proporcionar ventaja competitiva al  cliente.</a:t>
            </a:r>
          </a:p>
          <a:p>
            <a:pPr marL="457200" indent="-457200" algn="just">
              <a:lnSpc>
                <a:spcPct val="150000"/>
              </a:lnSpc>
              <a:buFont typeface="+mj-lt"/>
              <a:buAutoNum type="arabicPeriod"/>
            </a:pPr>
            <a:r>
              <a:rPr lang="es-AR" sz="2000">
                <a:solidFill>
                  <a:schemeClr val="bg1"/>
                </a:solidFill>
                <a:latin typeface="Poppins" panose="02000000000000000000" pitchFamily="2" charset="0"/>
                <a:cs typeface="Poppins" panose="02000000000000000000" pitchFamily="2" charset="0"/>
              </a:rPr>
              <a:t>Entregamos software funcional frecuentemente, entre dos semanas y dos meses, con preferencia al periodo de  tiempo más corto posible.</a:t>
            </a:r>
          </a:p>
          <a:p>
            <a:pPr marL="457200" indent="-457200" algn="just">
              <a:lnSpc>
                <a:spcPct val="150000"/>
              </a:lnSpc>
              <a:buFont typeface="+mj-lt"/>
              <a:buAutoNum type="arabicPeriod"/>
            </a:pPr>
            <a:r>
              <a:rPr lang="es-AR" sz="2000">
                <a:solidFill>
                  <a:schemeClr val="bg1"/>
                </a:solidFill>
                <a:latin typeface="Poppins" panose="02000000000000000000" pitchFamily="2" charset="0"/>
                <a:cs typeface="Poppins" panose="02000000000000000000" pitchFamily="2" charset="0"/>
              </a:rPr>
              <a:t>Los responsables de negocio y los desarrolladores trabajamos juntos de forma cotidiana durante todo el proyecto.</a:t>
            </a:r>
          </a:p>
        </p:txBody>
      </p:sp>
    </p:spTree>
    <p:extLst>
      <p:ext uri="{BB962C8B-B14F-4D97-AF65-F5344CB8AC3E}">
        <p14:creationId xmlns:p14="http://schemas.microsoft.com/office/powerpoint/2010/main" val="299453650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72385" y="3721354"/>
            <a:ext cx="9654051" cy="680674"/>
          </a:xfrm>
        </p:spPr>
        <p:txBody>
          <a:bodyPr/>
          <a:lstStyle/>
          <a:p>
            <a:r>
              <a:rPr lang="es-ES" b="0">
                <a:latin typeface="Poppins Light" panose="00000400000000000000" pitchFamily="2" charset="0"/>
                <a:cs typeface="Poppins Light" panose="00000400000000000000" pitchFamily="2" charset="0"/>
              </a:rPr>
              <a:t>Día 1 | </a:t>
            </a:r>
            <a:r>
              <a:rPr lang="es-ES">
                <a:latin typeface="Poppins bold" panose="00000800000000000000" pitchFamily="2" charset="0"/>
                <a:cs typeface="Poppins bold" panose="00000800000000000000" pitchFamily="2" charset="0"/>
              </a:rPr>
              <a:t>Base y Metodología</a:t>
            </a:r>
          </a:p>
        </p:txBody>
      </p:sp>
    </p:spTree>
    <p:extLst>
      <p:ext uri="{BB962C8B-B14F-4D97-AF65-F5344CB8AC3E}">
        <p14:creationId xmlns:p14="http://schemas.microsoft.com/office/powerpoint/2010/main" val="17357122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sz="4400" err="1"/>
              <a:t>Metodología</a:t>
            </a:r>
            <a:r>
              <a:rPr lang="en-US" sz="4400"/>
              <a:t> &gt;&gt; </a:t>
            </a:r>
            <a:r>
              <a:rPr lang="en-US" sz="4400" err="1"/>
              <a:t>Ágil</a:t>
            </a:r>
            <a:r>
              <a:rPr lang="en-US" sz="4400"/>
              <a:t> - </a:t>
            </a:r>
            <a:r>
              <a:rPr lang="en-US" sz="4400" err="1"/>
              <a:t>Principios</a:t>
            </a:r>
            <a:r>
              <a:rPr lang="en-US" sz="4400"/>
              <a:t> </a:t>
            </a:r>
            <a:endParaRPr lang="en-US" sz="4400">
              <a:solidFill>
                <a:srgbClr val="1D4BF1"/>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5" name="TextBox 4">
            <a:extLst>
              <a:ext uri="{FF2B5EF4-FFF2-40B4-BE49-F238E27FC236}">
                <a16:creationId xmlns:a16="http://schemas.microsoft.com/office/drawing/2014/main" id="{7AA90FAB-BD56-4C21-81AE-54802231131F}"/>
              </a:ext>
            </a:extLst>
          </p:cNvPr>
          <p:cNvSpPr txBox="1"/>
          <p:nvPr/>
        </p:nvSpPr>
        <p:spPr>
          <a:xfrm>
            <a:off x="726293" y="2007291"/>
            <a:ext cx="10879307" cy="3654847"/>
          </a:xfrm>
          <a:prstGeom prst="rect">
            <a:avLst/>
          </a:prstGeom>
          <a:noFill/>
        </p:spPr>
        <p:txBody>
          <a:bodyPr wrap="square" lIns="0" tIns="0" rIns="0" bIns="0" rtlCol="0">
            <a:spAutoFit/>
          </a:bodyPr>
          <a:lstStyle/>
          <a:p>
            <a:pPr marL="457200" indent="-457200" algn="just">
              <a:lnSpc>
                <a:spcPct val="150000"/>
              </a:lnSpc>
              <a:buFont typeface="+mj-lt"/>
              <a:buAutoNum type="arabicPeriod" startAt="5"/>
            </a:pPr>
            <a:r>
              <a:rPr lang="es-AR" sz="2000">
                <a:solidFill>
                  <a:schemeClr val="bg1"/>
                </a:solidFill>
                <a:latin typeface="Poppins" panose="02000000000000000000" pitchFamily="2" charset="0"/>
                <a:cs typeface="Poppins" panose="02000000000000000000" pitchFamily="2" charset="0"/>
              </a:rPr>
              <a:t>Los proyectos se desarrollan en torno a individuos motivados. Hay que darles el entorno y el apoyo que necesitan, y confiarles la ejecución del trabajo. </a:t>
            </a:r>
          </a:p>
          <a:p>
            <a:pPr marL="457200" indent="-457200" algn="just">
              <a:lnSpc>
                <a:spcPct val="150000"/>
              </a:lnSpc>
              <a:buFont typeface="+mj-lt"/>
              <a:buAutoNum type="arabicPeriod" startAt="5"/>
            </a:pPr>
            <a:r>
              <a:rPr lang="es-AR" sz="2000">
                <a:solidFill>
                  <a:schemeClr val="bg1"/>
                </a:solidFill>
                <a:latin typeface="Poppins" panose="02000000000000000000" pitchFamily="2" charset="0"/>
                <a:cs typeface="Poppins" panose="02000000000000000000" pitchFamily="2" charset="0"/>
              </a:rPr>
              <a:t>El método más eficiente y efectivo de comunicar información al equipo de desarrollo y entre sus  miembros es la conversación cara a cara.</a:t>
            </a:r>
          </a:p>
          <a:p>
            <a:pPr marL="457200" indent="-457200" algn="just">
              <a:lnSpc>
                <a:spcPct val="150000"/>
              </a:lnSpc>
              <a:buFont typeface="+mj-lt"/>
              <a:buAutoNum type="arabicPeriod" startAt="5"/>
            </a:pPr>
            <a:r>
              <a:rPr lang="es-AR" sz="2000">
                <a:solidFill>
                  <a:schemeClr val="bg1"/>
                </a:solidFill>
                <a:latin typeface="Poppins" panose="02000000000000000000" pitchFamily="2" charset="0"/>
                <a:cs typeface="Poppins" panose="02000000000000000000" pitchFamily="2" charset="0"/>
              </a:rPr>
              <a:t>El software funcionando es la medida principal de  progreso.</a:t>
            </a:r>
          </a:p>
          <a:p>
            <a:pPr marL="457200" indent="-457200" algn="just">
              <a:lnSpc>
                <a:spcPct val="150000"/>
              </a:lnSpc>
              <a:buFont typeface="+mj-lt"/>
              <a:buAutoNum type="arabicPeriod" startAt="5"/>
            </a:pPr>
            <a:r>
              <a:rPr lang="es-AR" sz="2000">
                <a:solidFill>
                  <a:schemeClr val="bg1"/>
                </a:solidFill>
                <a:latin typeface="Poppins" panose="02000000000000000000" pitchFamily="2" charset="0"/>
                <a:cs typeface="Poppins" panose="02000000000000000000" pitchFamily="2" charset="0"/>
              </a:rPr>
              <a:t>Los procesos Ágiles promueven el desarrollo  sostenible. Los promotores, desarrolladores y usuarios debemos ser capaces de mantener un ritmo constante de forma indefinida.</a:t>
            </a:r>
          </a:p>
        </p:txBody>
      </p:sp>
    </p:spTree>
    <p:extLst>
      <p:ext uri="{BB962C8B-B14F-4D97-AF65-F5344CB8AC3E}">
        <p14:creationId xmlns:p14="http://schemas.microsoft.com/office/powerpoint/2010/main" val="386537894"/>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sz="4400" err="1"/>
              <a:t>Metodología</a:t>
            </a:r>
            <a:r>
              <a:rPr lang="en-US" sz="4400"/>
              <a:t> &gt;&gt; </a:t>
            </a:r>
            <a:r>
              <a:rPr lang="en-US" sz="4400" err="1"/>
              <a:t>Ágil</a:t>
            </a:r>
            <a:r>
              <a:rPr lang="en-US" sz="4400"/>
              <a:t> - </a:t>
            </a:r>
            <a:r>
              <a:rPr lang="en-US" sz="4400" err="1"/>
              <a:t>Principios</a:t>
            </a:r>
            <a:r>
              <a:rPr lang="en-US" sz="4400"/>
              <a:t> </a:t>
            </a:r>
            <a:endParaRPr lang="en-US" sz="4400">
              <a:solidFill>
                <a:srgbClr val="1D4BF1"/>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5" name="TextBox 4">
            <a:extLst>
              <a:ext uri="{FF2B5EF4-FFF2-40B4-BE49-F238E27FC236}">
                <a16:creationId xmlns:a16="http://schemas.microsoft.com/office/drawing/2014/main" id="{7AA90FAB-BD56-4C21-81AE-54802231131F}"/>
              </a:ext>
            </a:extLst>
          </p:cNvPr>
          <p:cNvSpPr txBox="1"/>
          <p:nvPr/>
        </p:nvSpPr>
        <p:spPr>
          <a:xfrm>
            <a:off x="726293" y="2048622"/>
            <a:ext cx="10879307" cy="3193182"/>
          </a:xfrm>
          <a:prstGeom prst="rect">
            <a:avLst/>
          </a:prstGeom>
          <a:noFill/>
        </p:spPr>
        <p:txBody>
          <a:bodyPr wrap="square" lIns="0" tIns="0" rIns="0" bIns="0" rtlCol="0">
            <a:spAutoFit/>
          </a:bodyPr>
          <a:lstStyle/>
          <a:p>
            <a:pPr marL="457200" indent="-457200" algn="just">
              <a:lnSpc>
                <a:spcPct val="150000"/>
              </a:lnSpc>
              <a:buFont typeface="+mj-lt"/>
              <a:buAutoNum type="arabicPeriod" startAt="9"/>
            </a:pPr>
            <a:r>
              <a:rPr lang="es-AR" sz="2000">
                <a:solidFill>
                  <a:schemeClr val="bg1"/>
                </a:solidFill>
                <a:latin typeface="Poppins" panose="02000000000000000000" pitchFamily="2" charset="0"/>
                <a:cs typeface="Poppins" panose="02000000000000000000" pitchFamily="2" charset="0"/>
              </a:rPr>
              <a:t>La atención continua a la excelencia técnica y al buen diseño mejora la Agilidad.</a:t>
            </a:r>
          </a:p>
          <a:p>
            <a:pPr marL="457200" indent="-457200" algn="just">
              <a:lnSpc>
                <a:spcPct val="150000"/>
              </a:lnSpc>
              <a:buFont typeface="+mj-lt"/>
              <a:buAutoNum type="arabicPeriod" startAt="9"/>
            </a:pPr>
            <a:r>
              <a:rPr lang="es-AR" sz="2000">
                <a:solidFill>
                  <a:schemeClr val="bg1"/>
                </a:solidFill>
                <a:latin typeface="Poppins" panose="02000000000000000000" pitchFamily="2" charset="0"/>
                <a:cs typeface="Poppins" panose="02000000000000000000" pitchFamily="2" charset="0"/>
              </a:rPr>
              <a:t>La simplicidad, o el arte de maximizar la cantidad de trabajo no realizado, es esencial.</a:t>
            </a:r>
          </a:p>
          <a:p>
            <a:pPr marL="457200" indent="-457200" algn="just">
              <a:lnSpc>
                <a:spcPct val="150000"/>
              </a:lnSpc>
              <a:buFont typeface="+mj-lt"/>
              <a:buAutoNum type="arabicPeriod" startAt="9"/>
            </a:pPr>
            <a:r>
              <a:rPr lang="es-AR" sz="2000">
                <a:solidFill>
                  <a:schemeClr val="bg1"/>
                </a:solidFill>
                <a:latin typeface="Poppins" panose="02000000000000000000" pitchFamily="2" charset="0"/>
                <a:cs typeface="Poppins" panose="02000000000000000000" pitchFamily="2" charset="0"/>
              </a:rPr>
              <a:t>Las mejores arquitecturas, requisitos y diseños emergen de equipos auto-organizados.</a:t>
            </a:r>
          </a:p>
          <a:p>
            <a:pPr marL="457200" indent="-457200" algn="just">
              <a:lnSpc>
                <a:spcPct val="150000"/>
              </a:lnSpc>
              <a:buFont typeface="+mj-lt"/>
              <a:buAutoNum type="arabicPeriod" startAt="9"/>
            </a:pPr>
            <a:r>
              <a:rPr lang="es-AR" sz="2000">
                <a:solidFill>
                  <a:schemeClr val="bg1"/>
                </a:solidFill>
                <a:latin typeface="Poppins" panose="02000000000000000000" pitchFamily="2" charset="0"/>
                <a:cs typeface="Poppins" panose="02000000000000000000" pitchFamily="2" charset="0"/>
              </a:rPr>
              <a:t>A intervalos regulares el equipo reflexiona sobre cómo ser más efectivo para a continuación ajustar y perfeccionar su comportamiento en consecuencia.</a:t>
            </a:r>
          </a:p>
        </p:txBody>
      </p:sp>
    </p:spTree>
    <p:extLst>
      <p:ext uri="{BB962C8B-B14F-4D97-AF65-F5344CB8AC3E}">
        <p14:creationId xmlns:p14="http://schemas.microsoft.com/office/powerpoint/2010/main" val="362755068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sz="4400" err="1"/>
              <a:t>Metodología</a:t>
            </a:r>
            <a:r>
              <a:rPr lang="en-US" sz="4400"/>
              <a:t> &gt;&gt; </a:t>
            </a:r>
            <a:r>
              <a:rPr lang="en-US" sz="4400" err="1"/>
              <a:t>Otras</a:t>
            </a:r>
            <a:endParaRPr lang="en-US" sz="4400">
              <a:solidFill>
                <a:srgbClr val="1D4BF1"/>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5" name="TextBox 4">
            <a:extLst>
              <a:ext uri="{FF2B5EF4-FFF2-40B4-BE49-F238E27FC236}">
                <a16:creationId xmlns:a16="http://schemas.microsoft.com/office/drawing/2014/main" id="{7AA90FAB-BD56-4C21-81AE-54802231131F}"/>
              </a:ext>
            </a:extLst>
          </p:cNvPr>
          <p:cNvSpPr txBox="1"/>
          <p:nvPr/>
        </p:nvSpPr>
        <p:spPr>
          <a:xfrm>
            <a:off x="726293" y="2167494"/>
            <a:ext cx="10879307" cy="3231654"/>
          </a:xfrm>
          <a:prstGeom prst="rect">
            <a:avLst/>
          </a:prstGeom>
          <a:noFill/>
        </p:spPr>
        <p:txBody>
          <a:bodyPr wrap="square" lIns="0" tIns="0" rIns="0" bIns="0" rtlCol="0">
            <a:spAutoFit/>
          </a:bodyPr>
          <a:lstStyle/>
          <a:p>
            <a:pPr marL="342900" indent="-342900" algn="just">
              <a:lnSpc>
                <a:spcPct val="150000"/>
              </a:lnSpc>
              <a:buFont typeface="Arial" panose="020B0604020202020204" pitchFamily="34" charset="0"/>
              <a:buChar char="•"/>
            </a:pPr>
            <a:r>
              <a:rPr lang="en-US" sz="2000">
                <a:solidFill>
                  <a:schemeClr val="bg1"/>
                </a:solidFill>
                <a:latin typeface="Poppins" panose="02000000000000000000" pitchFamily="2" charset="0"/>
                <a:cs typeface="Poppins" panose="02000000000000000000" pitchFamily="2" charset="0"/>
              </a:rPr>
              <a:t>S</a:t>
            </a:r>
            <a:r>
              <a:rPr lang="es-AR" sz="2000" err="1">
                <a:solidFill>
                  <a:schemeClr val="bg1"/>
                </a:solidFill>
                <a:latin typeface="Poppins" panose="02000000000000000000" pitchFamily="2" charset="0"/>
                <a:cs typeface="Poppins" panose="02000000000000000000" pitchFamily="2" charset="0"/>
              </a:rPr>
              <a:t>ashimi</a:t>
            </a:r>
            <a:r>
              <a:rPr lang="es-AR" sz="2000">
                <a:solidFill>
                  <a:schemeClr val="bg1"/>
                </a:solidFill>
                <a:latin typeface="Poppins" panose="02000000000000000000" pitchFamily="2" charset="0"/>
                <a:cs typeface="Poppins" panose="02000000000000000000" pitchFamily="2" charset="0"/>
              </a:rPr>
              <a:t>,</a:t>
            </a:r>
          </a:p>
          <a:p>
            <a:pPr marL="342900" indent="-342900" algn="just">
              <a:lnSpc>
                <a:spcPct val="150000"/>
              </a:lnSpc>
              <a:buFont typeface="Arial" panose="020B0604020202020204" pitchFamily="34" charset="0"/>
              <a:buChar char="•"/>
            </a:pPr>
            <a:r>
              <a:rPr lang="en-US" sz="2000">
                <a:solidFill>
                  <a:schemeClr val="bg1"/>
                </a:solidFill>
                <a:latin typeface="Poppins" panose="02000000000000000000" pitchFamily="2" charset="0"/>
                <a:cs typeface="Poppins" panose="02000000000000000000" pitchFamily="2" charset="0"/>
              </a:rPr>
              <a:t>P</a:t>
            </a:r>
            <a:r>
              <a:rPr lang="es-AR" sz="2000" err="1">
                <a:solidFill>
                  <a:schemeClr val="bg1"/>
                </a:solidFill>
                <a:latin typeface="Poppins" panose="02000000000000000000" pitchFamily="2" charset="0"/>
                <a:cs typeface="Poppins" panose="02000000000000000000" pitchFamily="2" charset="0"/>
              </a:rPr>
              <a:t>rototipos</a:t>
            </a:r>
            <a:r>
              <a:rPr lang="es-AR" sz="2000">
                <a:solidFill>
                  <a:schemeClr val="bg1"/>
                </a:solidFill>
                <a:latin typeface="Poppins" panose="02000000000000000000" pitchFamily="2" charset="0"/>
                <a:cs typeface="Poppins" panose="02000000000000000000" pitchFamily="2" charset="0"/>
              </a:rPr>
              <a:t>,</a:t>
            </a:r>
          </a:p>
          <a:p>
            <a:pPr marL="342900" indent="-342900" algn="just">
              <a:lnSpc>
                <a:spcPct val="150000"/>
              </a:lnSpc>
              <a:buFont typeface="Arial" panose="020B0604020202020204" pitchFamily="34" charset="0"/>
              <a:buChar char="•"/>
            </a:pPr>
            <a:r>
              <a:rPr lang="en-US" sz="2000">
                <a:solidFill>
                  <a:schemeClr val="bg1"/>
                </a:solidFill>
                <a:latin typeface="Poppins" panose="02000000000000000000" pitchFamily="2" charset="0"/>
                <a:cs typeface="Poppins" panose="02000000000000000000" pitchFamily="2" charset="0"/>
              </a:rPr>
              <a:t>E</a:t>
            </a:r>
            <a:r>
              <a:rPr lang="es-AR" sz="2000" err="1">
                <a:solidFill>
                  <a:schemeClr val="bg1"/>
                </a:solidFill>
                <a:latin typeface="Poppins" panose="02000000000000000000" pitchFamily="2" charset="0"/>
                <a:cs typeface="Poppins" panose="02000000000000000000" pitchFamily="2" charset="0"/>
              </a:rPr>
              <a:t>volutivo</a:t>
            </a:r>
            <a:r>
              <a:rPr lang="es-AR" sz="2000">
                <a:solidFill>
                  <a:schemeClr val="bg1"/>
                </a:solidFill>
                <a:latin typeface="Poppins" panose="02000000000000000000" pitchFamily="2" charset="0"/>
                <a:cs typeface="Poppins" panose="02000000000000000000" pitchFamily="2" charset="0"/>
              </a:rPr>
              <a:t>,</a:t>
            </a:r>
          </a:p>
          <a:p>
            <a:pPr marL="342900" indent="-342900" algn="just">
              <a:lnSpc>
                <a:spcPct val="150000"/>
              </a:lnSpc>
              <a:buFont typeface="Arial" panose="020B0604020202020204" pitchFamily="34" charset="0"/>
              <a:buChar char="•"/>
            </a:pPr>
            <a:r>
              <a:rPr lang="en-US" sz="2000">
                <a:solidFill>
                  <a:schemeClr val="bg1"/>
                </a:solidFill>
                <a:latin typeface="Poppins" panose="02000000000000000000" pitchFamily="2" charset="0"/>
                <a:cs typeface="Poppins" panose="02000000000000000000" pitchFamily="2" charset="0"/>
              </a:rPr>
              <a:t>E</a:t>
            </a:r>
            <a:r>
              <a:rPr lang="es-AR" sz="2000">
                <a:solidFill>
                  <a:schemeClr val="bg1"/>
                </a:solidFill>
                <a:latin typeface="Poppins" panose="02000000000000000000" pitchFamily="2" charset="0"/>
                <a:cs typeface="Poppins" panose="02000000000000000000" pitchFamily="2" charset="0"/>
              </a:rPr>
              <a:t>n V,</a:t>
            </a:r>
          </a:p>
          <a:p>
            <a:pPr marL="342900" indent="-342900" algn="just">
              <a:lnSpc>
                <a:spcPct val="150000"/>
              </a:lnSpc>
              <a:buFont typeface="Arial" panose="020B0604020202020204" pitchFamily="34" charset="0"/>
              <a:buChar char="•"/>
            </a:pPr>
            <a:r>
              <a:rPr lang="en-US" sz="2000">
                <a:solidFill>
                  <a:schemeClr val="bg1"/>
                </a:solidFill>
                <a:latin typeface="Poppins" panose="02000000000000000000" pitchFamily="2" charset="0"/>
                <a:cs typeface="Poppins" panose="02000000000000000000" pitchFamily="2" charset="0"/>
              </a:rPr>
              <a:t>T</a:t>
            </a:r>
            <a:r>
              <a:rPr lang="es-AR" sz="2000">
                <a:solidFill>
                  <a:schemeClr val="bg1"/>
                </a:solidFill>
                <a:latin typeface="Poppins" panose="02000000000000000000" pitchFamily="2" charset="0"/>
                <a:cs typeface="Poppins" panose="02000000000000000000" pitchFamily="2" charset="0"/>
              </a:rPr>
              <a:t>DD,</a:t>
            </a:r>
          </a:p>
          <a:p>
            <a:pPr marL="342900" indent="-342900" algn="just">
              <a:lnSpc>
                <a:spcPct val="150000"/>
              </a:lnSpc>
              <a:buFont typeface="Arial" panose="020B0604020202020204" pitchFamily="34" charset="0"/>
              <a:buChar char="•"/>
            </a:pPr>
            <a:r>
              <a:rPr lang="en-US" sz="2000">
                <a:solidFill>
                  <a:schemeClr val="bg1"/>
                </a:solidFill>
                <a:latin typeface="Poppins" panose="02000000000000000000" pitchFamily="2" charset="0"/>
                <a:cs typeface="Poppins" panose="02000000000000000000" pitchFamily="2" charset="0"/>
              </a:rPr>
              <a:t>E</a:t>
            </a:r>
            <a:r>
              <a:rPr lang="es-AR" sz="2000" err="1">
                <a:solidFill>
                  <a:schemeClr val="bg1"/>
                </a:solidFill>
                <a:latin typeface="Poppins" panose="02000000000000000000" pitchFamily="2" charset="0"/>
                <a:cs typeface="Poppins" panose="02000000000000000000" pitchFamily="2" charset="0"/>
              </a:rPr>
              <a:t>xtreme</a:t>
            </a:r>
            <a:r>
              <a:rPr lang="es-AR" sz="2000">
                <a:solidFill>
                  <a:schemeClr val="bg1"/>
                </a:solidFill>
                <a:latin typeface="Poppins" panose="02000000000000000000" pitchFamily="2" charset="0"/>
                <a:cs typeface="Poppins" panose="02000000000000000000" pitchFamily="2" charset="0"/>
              </a:rPr>
              <a:t> </a:t>
            </a:r>
            <a:r>
              <a:rPr lang="es-AR" sz="2000" err="1">
                <a:solidFill>
                  <a:schemeClr val="bg1"/>
                </a:solidFill>
                <a:latin typeface="Poppins" panose="02000000000000000000" pitchFamily="2" charset="0"/>
                <a:cs typeface="Poppins" panose="02000000000000000000" pitchFamily="2" charset="0"/>
              </a:rPr>
              <a:t>Programming</a:t>
            </a:r>
            <a:r>
              <a:rPr lang="es-AR" sz="2000">
                <a:solidFill>
                  <a:schemeClr val="bg1"/>
                </a:solidFill>
                <a:latin typeface="Poppins" panose="02000000000000000000" pitchFamily="2" charset="0"/>
                <a:cs typeface="Poppins" panose="02000000000000000000" pitchFamily="2" charset="0"/>
              </a:rPr>
              <a:t>,</a:t>
            </a:r>
          </a:p>
          <a:p>
            <a:pPr marL="342900" indent="-342900" algn="just">
              <a:lnSpc>
                <a:spcPct val="150000"/>
              </a:lnSpc>
              <a:buFont typeface="Arial" panose="020B0604020202020204" pitchFamily="34" charset="0"/>
              <a:buChar char="•"/>
            </a:pPr>
            <a:r>
              <a:rPr lang="en-US" sz="2000">
                <a:solidFill>
                  <a:schemeClr val="bg1"/>
                </a:solidFill>
                <a:latin typeface="Poppins" panose="02000000000000000000" pitchFamily="2" charset="0"/>
                <a:cs typeface="Poppins" panose="02000000000000000000" pitchFamily="2" charset="0"/>
              </a:rPr>
              <a:t>C</a:t>
            </a:r>
            <a:r>
              <a:rPr lang="es-AR" sz="2000" err="1">
                <a:solidFill>
                  <a:schemeClr val="bg1"/>
                </a:solidFill>
                <a:latin typeface="Poppins" panose="02000000000000000000" pitchFamily="2" charset="0"/>
                <a:cs typeface="Poppins" panose="02000000000000000000" pitchFamily="2" charset="0"/>
              </a:rPr>
              <a:t>ode</a:t>
            </a:r>
            <a:r>
              <a:rPr lang="es-AR" sz="2000">
                <a:solidFill>
                  <a:schemeClr val="bg1"/>
                </a:solidFill>
                <a:latin typeface="Poppins" panose="02000000000000000000" pitchFamily="2" charset="0"/>
                <a:cs typeface="Poppins" panose="02000000000000000000" pitchFamily="2" charset="0"/>
              </a:rPr>
              <a:t> &amp; </a:t>
            </a:r>
            <a:r>
              <a:rPr lang="es-AR" sz="2000" err="1">
                <a:solidFill>
                  <a:schemeClr val="bg1"/>
                </a:solidFill>
                <a:latin typeface="Poppins" panose="02000000000000000000" pitchFamily="2" charset="0"/>
                <a:cs typeface="Poppins" panose="02000000000000000000" pitchFamily="2" charset="0"/>
              </a:rPr>
              <a:t>Fix</a:t>
            </a:r>
            <a:r>
              <a:rPr lang="es-AR" sz="2000">
                <a:solidFill>
                  <a:schemeClr val="bg1"/>
                </a:solidFill>
                <a:latin typeface="Poppins" panose="02000000000000000000" pitchFamily="2" charset="0"/>
                <a:cs typeface="Poppins" panose="02000000000000000000" pitchFamily="2" charset="0"/>
              </a:rPr>
              <a:t>.</a:t>
            </a:r>
          </a:p>
        </p:txBody>
      </p:sp>
    </p:spTree>
    <p:extLst>
      <p:ext uri="{BB962C8B-B14F-4D97-AF65-F5344CB8AC3E}">
        <p14:creationId xmlns:p14="http://schemas.microsoft.com/office/powerpoint/2010/main" val="62781522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70000" contrast="-70000"/>
          </a:blip>
          <a:stretch>
            <a:fillRect/>
          </a:stretch>
        </p:blipFill>
        <p:spPr>
          <a:xfrm>
            <a:off x="10910718" y="324355"/>
            <a:ext cx="841409" cy="846524"/>
          </a:xfrm>
          <a:prstGeom prst="rect">
            <a:avLst/>
          </a:prstGeom>
        </p:spPr>
      </p:pic>
      <p:pic>
        <p:nvPicPr>
          <p:cNvPr id="4" name="Picture 6" descr="Resultado de imagen para scrum">
            <a:extLst>
              <a:ext uri="{FF2B5EF4-FFF2-40B4-BE49-F238E27FC236}">
                <a16:creationId xmlns:a16="http://schemas.microsoft.com/office/drawing/2014/main" id="{6CC414AB-BB42-4843-9E67-4F2BEB6BD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620" y="2367207"/>
            <a:ext cx="4541075" cy="2111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3444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a:t>Que </a:t>
            </a:r>
            <a:r>
              <a:rPr lang="es-AR"/>
              <a:t>vamos</a:t>
            </a:r>
            <a:r>
              <a:rPr lang="en-US"/>
              <a:t> a ver..</a:t>
            </a:r>
            <a:endParaRPr lang="en-US">
              <a:solidFill>
                <a:srgbClr val="1D4BF1"/>
              </a:solidFill>
            </a:endParaRPr>
          </a:p>
        </p:txBody>
      </p:sp>
      <p:pic>
        <p:nvPicPr>
          <p:cNvPr id="6" name="Picture 5"/>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4" name="Flowchart: Process 3">
            <a:extLst>
              <a:ext uri="{FF2B5EF4-FFF2-40B4-BE49-F238E27FC236}">
                <a16:creationId xmlns:a16="http://schemas.microsoft.com/office/drawing/2014/main" id="{45FBA9AE-A643-4448-867C-FC438AEF0F32}"/>
              </a:ext>
            </a:extLst>
          </p:cNvPr>
          <p:cNvSpPr/>
          <p:nvPr/>
        </p:nvSpPr>
        <p:spPr bwMode="auto">
          <a:xfrm>
            <a:off x="6086762" y="1246906"/>
            <a:ext cx="3874655" cy="2512291"/>
          </a:xfrm>
          <a:prstGeom prst="flowChartProcess">
            <a:avLst/>
          </a:prstGeom>
          <a:solidFill>
            <a:srgbClr val="07278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Process 13">
            <a:extLst>
              <a:ext uri="{FF2B5EF4-FFF2-40B4-BE49-F238E27FC236}">
                <a16:creationId xmlns:a16="http://schemas.microsoft.com/office/drawing/2014/main" id="{C4D444B3-D3B1-4172-B1A4-AD41DF2A0A5D}"/>
              </a:ext>
            </a:extLst>
          </p:cNvPr>
          <p:cNvSpPr/>
          <p:nvPr/>
        </p:nvSpPr>
        <p:spPr bwMode="auto">
          <a:xfrm>
            <a:off x="2124362" y="1246907"/>
            <a:ext cx="3874655" cy="2512291"/>
          </a:xfrm>
          <a:prstGeom prst="flowChartProcess">
            <a:avLst/>
          </a:prstGeom>
          <a:solidFill>
            <a:srgbClr val="0B3CC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Process 16">
            <a:extLst>
              <a:ext uri="{FF2B5EF4-FFF2-40B4-BE49-F238E27FC236}">
                <a16:creationId xmlns:a16="http://schemas.microsoft.com/office/drawing/2014/main" id="{A1FA1E87-0EFA-4055-B721-BB40BACA630E}"/>
              </a:ext>
            </a:extLst>
          </p:cNvPr>
          <p:cNvSpPr/>
          <p:nvPr/>
        </p:nvSpPr>
        <p:spPr bwMode="auto">
          <a:xfrm>
            <a:off x="6086762" y="3911596"/>
            <a:ext cx="3874655" cy="2512291"/>
          </a:xfrm>
          <a:prstGeom prst="flowChartProcess">
            <a:avLst/>
          </a:prstGeom>
          <a:solidFill>
            <a:srgbClr val="2C7B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Process 17">
            <a:extLst>
              <a:ext uri="{FF2B5EF4-FFF2-40B4-BE49-F238E27FC236}">
                <a16:creationId xmlns:a16="http://schemas.microsoft.com/office/drawing/2014/main" id="{A237BAA4-767E-4D64-B47D-B167BAFAD960}"/>
              </a:ext>
            </a:extLst>
          </p:cNvPr>
          <p:cNvSpPr/>
          <p:nvPr/>
        </p:nvSpPr>
        <p:spPr bwMode="auto">
          <a:xfrm>
            <a:off x="2124362" y="3911597"/>
            <a:ext cx="3874655" cy="2512291"/>
          </a:xfrm>
          <a:prstGeom prst="flowChartProcess">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85FA0DE6-7803-4443-8E90-858CE6B2EAE2}"/>
              </a:ext>
            </a:extLst>
          </p:cNvPr>
          <p:cNvSpPr txBox="1"/>
          <p:nvPr/>
        </p:nvSpPr>
        <p:spPr>
          <a:xfrm>
            <a:off x="2551543" y="1764387"/>
            <a:ext cx="3020291" cy="1477328"/>
          </a:xfrm>
          <a:prstGeom prst="rect">
            <a:avLst/>
          </a:prstGeom>
          <a:noFill/>
        </p:spPr>
        <p:txBody>
          <a:bodyPr wrap="square" lIns="0" tIns="0" rIns="0" bIns="0" rtlCol="0">
            <a:spAutoFit/>
          </a:bodyPr>
          <a:lstStyle/>
          <a:p>
            <a:pPr eaLnBrk="1" hangingPunct="1"/>
            <a:r>
              <a:rPr lang="es-AR" sz="3200">
                <a:latin typeface="Poppins" panose="02000000000000000000" pitchFamily="2" charset="0"/>
                <a:ea typeface="ＭＳ Ｐゴシック" charset="0"/>
                <a:cs typeface="Poppins" panose="02000000000000000000" pitchFamily="2" charset="0"/>
              </a:rPr>
              <a:t>Ceremonias</a:t>
            </a:r>
            <a:r>
              <a:rPr lang="en-US" sz="3200">
                <a:latin typeface="Poppins" panose="02000000000000000000" pitchFamily="2" charset="0"/>
                <a:ea typeface="ＭＳ Ｐゴシック" charset="0"/>
                <a:cs typeface="Poppins" panose="02000000000000000000" pitchFamily="2" charset="0"/>
              </a:rPr>
              <a:t> y </a:t>
            </a:r>
            <a:r>
              <a:rPr lang="es-AR" sz="3200">
                <a:latin typeface="Poppins" panose="02000000000000000000" pitchFamily="2" charset="0"/>
                <a:ea typeface="ＭＳ Ｐゴシック" charset="0"/>
                <a:cs typeface="Poppins" panose="02000000000000000000" pitchFamily="2" charset="0"/>
              </a:rPr>
              <a:t>elementos</a:t>
            </a:r>
            <a:r>
              <a:rPr lang="en-US" sz="3200">
                <a:latin typeface="Poppins" panose="02000000000000000000" pitchFamily="2" charset="0"/>
                <a:ea typeface="ＭＳ Ｐゴシック" charset="0"/>
                <a:cs typeface="Poppins" panose="02000000000000000000" pitchFamily="2" charset="0"/>
              </a:rPr>
              <a:t> de SCRUM</a:t>
            </a:r>
            <a:endParaRPr lang="es-AR" sz="3200">
              <a:latin typeface="Poppins" panose="02000000000000000000" pitchFamily="2" charset="0"/>
              <a:ea typeface="ＭＳ Ｐゴシック" charset="0"/>
              <a:cs typeface="Poppins" panose="02000000000000000000" pitchFamily="2" charset="0"/>
            </a:endParaRPr>
          </a:p>
        </p:txBody>
      </p:sp>
      <p:sp>
        <p:nvSpPr>
          <p:cNvPr id="20" name="TextBox 19">
            <a:extLst>
              <a:ext uri="{FF2B5EF4-FFF2-40B4-BE49-F238E27FC236}">
                <a16:creationId xmlns:a16="http://schemas.microsoft.com/office/drawing/2014/main" id="{28D57F57-968F-49C1-BA11-3E8C6DA69863}"/>
              </a:ext>
            </a:extLst>
          </p:cNvPr>
          <p:cNvSpPr txBox="1"/>
          <p:nvPr/>
        </p:nvSpPr>
        <p:spPr>
          <a:xfrm>
            <a:off x="6513943" y="2256829"/>
            <a:ext cx="3020291" cy="492443"/>
          </a:xfrm>
          <a:prstGeom prst="rect">
            <a:avLst/>
          </a:prstGeom>
          <a:noFill/>
        </p:spPr>
        <p:txBody>
          <a:bodyPr wrap="square" lIns="0" tIns="0" rIns="0" bIns="0" rtlCol="0">
            <a:spAutoFit/>
          </a:bodyPr>
          <a:lstStyle/>
          <a:p>
            <a:pPr eaLnBrk="1" hangingPunct="1"/>
            <a:r>
              <a:rPr lang="es-AR" sz="3200">
                <a:latin typeface="Poppins" panose="02000000000000000000" pitchFamily="2" charset="0"/>
                <a:ea typeface="ＭＳ Ｐゴシック" charset="0"/>
                <a:cs typeface="Poppins" panose="02000000000000000000" pitchFamily="2" charset="0"/>
              </a:rPr>
              <a:t>Ciclo</a:t>
            </a:r>
            <a:r>
              <a:rPr lang="en-US" sz="3200">
                <a:latin typeface="Poppins" panose="02000000000000000000" pitchFamily="2" charset="0"/>
                <a:ea typeface="ＭＳ Ｐゴシック" charset="0"/>
                <a:cs typeface="Poppins" panose="02000000000000000000" pitchFamily="2" charset="0"/>
              </a:rPr>
              <a:t> del sprint</a:t>
            </a:r>
            <a:endParaRPr lang="es-AR" sz="3200">
              <a:latin typeface="Poppins" panose="02000000000000000000" pitchFamily="2" charset="0"/>
              <a:ea typeface="ＭＳ Ｐゴシック" charset="0"/>
              <a:cs typeface="Poppins" panose="02000000000000000000" pitchFamily="2" charset="0"/>
            </a:endParaRPr>
          </a:p>
        </p:txBody>
      </p:sp>
      <p:sp>
        <p:nvSpPr>
          <p:cNvPr id="21" name="TextBox 20">
            <a:extLst>
              <a:ext uri="{FF2B5EF4-FFF2-40B4-BE49-F238E27FC236}">
                <a16:creationId xmlns:a16="http://schemas.microsoft.com/office/drawing/2014/main" id="{7A9362B2-31A0-422A-A795-B3587D1ECBE9}"/>
              </a:ext>
            </a:extLst>
          </p:cNvPr>
          <p:cNvSpPr txBox="1"/>
          <p:nvPr/>
        </p:nvSpPr>
        <p:spPr>
          <a:xfrm>
            <a:off x="2551542" y="4675298"/>
            <a:ext cx="3020291" cy="984885"/>
          </a:xfrm>
          <a:prstGeom prst="rect">
            <a:avLst/>
          </a:prstGeom>
          <a:noFill/>
        </p:spPr>
        <p:txBody>
          <a:bodyPr wrap="square" lIns="0" tIns="0" rIns="0" bIns="0" rtlCol="0">
            <a:spAutoFit/>
          </a:bodyPr>
          <a:lstStyle/>
          <a:p>
            <a:pPr eaLnBrk="1" hangingPunct="1"/>
            <a:r>
              <a:rPr lang="es-AR" sz="3200">
                <a:latin typeface="Poppins" panose="02000000000000000000" pitchFamily="2" charset="0"/>
                <a:ea typeface="ＭＳ Ｐゴシック" charset="0"/>
                <a:cs typeface="Poppins" panose="02000000000000000000" pitchFamily="2" charset="0"/>
              </a:rPr>
              <a:t>Planificación</a:t>
            </a:r>
            <a:r>
              <a:rPr lang="en-US" sz="3200">
                <a:latin typeface="Poppins" panose="02000000000000000000" pitchFamily="2" charset="0"/>
                <a:ea typeface="ＭＳ Ｐゴシック" charset="0"/>
                <a:cs typeface="Poppins" panose="02000000000000000000" pitchFamily="2" charset="0"/>
              </a:rPr>
              <a:t> y </a:t>
            </a:r>
            <a:r>
              <a:rPr lang="es-AR" sz="3200">
                <a:latin typeface="Poppins" panose="02000000000000000000" pitchFamily="2" charset="0"/>
                <a:ea typeface="ＭＳ Ｐゴシック" charset="0"/>
                <a:cs typeface="Poppins" panose="02000000000000000000" pitchFamily="2" charset="0"/>
              </a:rPr>
              <a:t>estimaciones</a:t>
            </a:r>
          </a:p>
        </p:txBody>
      </p:sp>
      <p:sp>
        <p:nvSpPr>
          <p:cNvPr id="22" name="TextBox 21">
            <a:extLst>
              <a:ext uri="{FF2B5EF4-FFF2-40B4-BE49-F238E27FC236}">
                <a16:creationId xmlns:a16="http://schemas.microsoft.com/office/drawing/2014/main" id="{0A9FFC19-5D12-4384-B1DC-C0EBB4559F1F}"/>
              </a:ext>
            </a:extLst>
          </p:cNvPr>
          <p:cNvSpPr txBox="1"/>
          <p:nvPr/>
        </p:nvSpPr>
        <p:spPr>
          <a:xfrm>
            <a:off x="6513943" y="4434419"/>
            <a:ext cx="3017984" cy="1477328"/>
          </a:xfrm>
          <a:prstGeom prst="rect">
            <a:avLst/>
          </a:prstGeom>
          <a:noFill/>
        </p:spPr>
        <p:txBody>
          <a:bodyPr wrap="square" lIns="0" tIns="0" rIns="0" bIns="0" rtlCol="0">
            <a:spAutoFit/>
          </a:bodyPr>
          <a:lstStyle/>
          <a:p>
            <a:pPr eaLnBrk="1" hangingPunct="1"/>
            <a:r>
              <a:rPr lang="es-AR" sz="3200">
                <a:latin typeface="Poppins" panose="02000000000000000000" pitchFamily="2" charset="0"/>
                <a:ea typeface="ＭＳ Ｐゴシック" charset="0"/>
                <a:cs typeface="Poppins" panose="02000000000000000000" pitchFamily="2" charset="0"/>
              </a:rPr>
              <a:t>Factores</a:t>
            </a:r>
            <a:r>
              <a:rPr lang="en-US" sz="3200">
                <a:latin typeface="Poppins" panose="02000000000000000000" pitchFamily="2" charset="0"/>
                <a:ea typeface="ＭＳ Ｐゴシック" charset="0"/>
                <a:cs typeface="Poppins" panose="02000000000000000000" pitchFamily="2" charset="0"/>
              </a:rPr>
              <a:t> de </a:t>
            </a:r>
            <a:r>
              <a:rPr lang="es-AR" sz="3200">
                <a:latin typeface="Poppins" panose="02000000000000000000" pitchFamily="2" charset="0"/>
                <a:ea typeface="ＭＳ Ｐゴシック" charset="0"/>
                <a:cs typeface="Poppins" panose="02000000000000000000" pitchFamily="2" charset="0"/>
              </a:rPr>
              <a:t>éxito</a:t>
            </a:r>
            <a:r>
              <a:rPr lang="en-US" sz="3200">
                <a:latin typeface="Poppins" panose="02000000000000000000" pitchFamily="2" charset="0"/>
                <a:ea typeface="ＭＳ Ｐゴシック" charset="0"/>
                <a:cs typeface="Poppins" panose="02000000000000000000" pitchFamily="2" charset="0"/>
              </a:rPr>
              <a:t> de SCRUM</a:t>
            </a:r>
            <a:endParaRPr lang="es-AR" sz="3200">
              <a:latin typeface="Poppins" panose="02000000000000000000" pitchFamily="2" charset="0"/>
              <a:ea typeface="ＭＳ Ｐゴシック" charset="0"/>
              <a:cs typeface="Poppins" panose="02000000000000000000" pitchFamily="2" charset="0"/>
            </a:endParaRPr>
          </a:p>
        </p:txBody>
      </p:sp>
    </p:spTree>
    <p:extLst>
      <p:ext uri="{BB962C8B-B14F-4D97-AF65-F5344CB8AC3E}">
        <p14:creationId xmlns:p14="http://schemas.microsoft.com/office/powerpoint/2010/main" val="24023900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954774"/>
            <a:ext cx="9164597" cy="2196807"/>
          </a:xfrm>
        </p:spPr>
        <p:txBody>
          <a:bodyPr/>
          <a:lstStyle/>
          <a:p>
            <a:r>
              <a:rPr lang="es-AR" b="0">
                <a:latin typeface="Poppins" charset="0"/>
                <a:ea typeface="Poppins" charset="0"/>
                <a:cs typeface="Poppins" charset="0"/>
              </a:rPr>
              <a:t>Ceremonias</a:t>
            </a:r>
            <a:r>
              <a:rPr lang="en-US" b="0">
                <a:latin typeface="Poppins" charset="0"/>
                <a:ea typeface="Poppins" charset="0"/>
                <a:cs typeface="Poppins" charset="0"/>
              </a:rPr>
              <a:t> y </a:t>
            </a:r>
            <a:r>
              <a:rPr lang="es-AR" b="0">
                <a:latin typeface="Poppins" charset="0"/>
                <a:ea typeface="Poppins" charset="0"/>
                <a:cs typeface="Poppins" charset="0"/>
              </a:rPr>
              <a:t>elementos</a:t>
            </a:r>
            <a:r>
              <a:rPr lang="en-US" b="0">
                <a:latin typeface="Poppins" charset="0"/>
                <a:ea typeface="Poppins" charset="0"/>
                <a:cs typeface="Poppins" charset="0"/>
              </a:rPr>
              <a:t> de SCRUM</a:t>
            </a:r>
            <a:endParaRPr lang="es-AR"/>
          </a:p>
        </p:txBody>
      </p:sp>
      <p:pic>
        <p:nvPicPr>
          <p:cNvPr id="3" name="Picture 2">
            <a:extLst>
              <a:ext uri="{FF2B5EF4-FFF2-40B4-BE49-F238E27FC236}">
                <a16:creationId xmlns:a16="http://schemas.microsoft.com/office/drawing/2014/main" id="{4D05FC78-84E9-4F0F-B204-C57FF99D31FA}"/>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971854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59603"/>
            <a:ext cx="11056132" cy="783908"/>
          </a:xfrm>
        </p:spPr>
        <p:txBody>
          <a:bodyPr/>
          <a:lstStyle/>
          <a:p>
            <a:pPr>
              <a:defRPr/>
            </a:pPr>
            <a:r>
              <a:rPr lang="en-US" sz="4400"/>
              <a:t>SCRUM?</a:t>
            </a:r>
            <a:endParaRPr lang="en-US" sz="4400">
              <a:solidFill>
                <a:srgbClr val="1D4BF1"/>
              </a:solidFill>
            </a:endParaRPr>
          </a:p>
        </p:txBody>
      </p:sp>
      <p:sp>
        <p:nvSpPr>
          <p:cNvPr id="5" name="Rectangle 4"/>
          <p:cNvSpPr/>
          <p:nvPr/>
        </p:nvSpPr>
        <p:spPr>
          <a:xfrm>
            <a:off x="675493" y="1197328"/>
            <a:ext cx="10508776" cy="5262979"/>
          </a:xfrm>
          <a:prstGeom prst="rect">
            <a:avLst/>
          </a:prstGeom>
        </p:spPr>
        <p:txBody>
          <a:bodyPr wrap="square">
            <a:spAutoFit/>
          </a:bodyPr>
          <a:lstStyle/>
          <a:p>
            <a:pPr marL="285750" indent="-285750" algn="just">
              <a:buFont typeface="Arial" panose="020B0604020202020204" pitchFamily="34" charset="0"/>
              <a:buChar char="•"/>
            </a:pPr>
            <a:r>
              <a:rPr lang="en-US" altLang="es-AR" sz="2400">
                <a:solidFill>
                  <a:srgbClr val="072783"/>
                </a:solidFill>
                <a:latin typeface="Poppins" panose="02000000000000000000" pitchFamily="2" charset="0"/>
                <a:cs typeface="Poppins" panose="02000000000000000000" pitchFamily="2" charset="0"/>
              </a:rPr>
              <a:t>Scrum </a:t>
            </a:r>
            <a:r>
              <a:rPr lang="es-AR" altLang="es-AR" sz="2400">
                <a:solidFill>
                  <a:srgbClr val="072783"/>
                </a:solidFill>
                <a:latin typeface="Poppins" panose="02000000000000000000" pitchFamily="2" charset="0"/>
                <a:cs typeface="Poppins" panose="02000000000000000000" pitchFamily="2" charset="0"/>
              </a:rPr>
              <a:t>es</a:t>
            </a:r>
            <a:r>
              <a:rPr lang="en-US" altLang="es-AR" sz="2400">
                <a:solidFill>
                  <a:srgbClr val="072783"/>
                </a:solidFill>
                <a:latin typeface="Poppins" panose="02000000000000000000" pitchFamily="2" charset="0"/>
                <a:cs typeface="Poppins" panose="02000000000000000000" pitchFamily="2" charset="0"/>
              </a:rPr>
              <a:t> un </a:t>
            </a:r>
            <a:r>
              <a:rPr lang="es-AR" altLang="es-AR" sz="2400">
                <a:solidFill>
                  <a:srgbClr val="072783"/>
                </a:solidFill>
                <a:latin typeface="Poppins" panose="02000000000000000000" pitchFamily="2" charset="0"/>
                <a:cs typeface="Poppins" panose="02000000000000000000" pitchFamily="2" charset="0"/>
              </a:rPr>
              <a:t>marco</a:t>
            </a:r>
            <a:r>
              <a:rPr lang="en-US" altLang="es-AR" sz="2400">
                <a:solidFill>
                  <a:srgbClr val="072783"/>
                </a:solidFill>
                <a:latin typeface="Poppins" panose="02000000000000000000" pitchFamily="2" charset="0"/>
                <a:cs typeface="Poppins" panose="02000000000000000000" pitchFamily="2" charset="0"/>
              </a:rPr>
              <a:t> de </a:t>
            </a:r>
            <a:r>
              <a:rPr lang="es-AR" altLang="es-AR" sz="2400">
                <a:solidFill>
                  <a:srgbClr val="072783"/>
                </a:solidFill>
                <a:latin typeface="Poppins" panose="02000000000000000000" pitchFamily="2" charset="0"/>
                <a:cs typeface="Poppins" panose="02000000000000000000" pitchFamily="2" charset="0"/>
              </a:rPr>
              <a:t>trabajo</a:t>
            </a:r>
            <a:r>
              <a:rPr lang="en-US" altLang="es-AR" sz="2400">
                <a:solidFill>
                  <a:srgbClr val="072783"/>
                </a:solidFill>
                <a:latin typeface="Poppins" panose="02000000000000000000" pitchFamily="2" charset="0"/>
                <a:cs typeface="Poppins" panose="02000000000000000000" pitchFamily="2" charset="0"/>
              </a:rPr>
              <a:t> que </a:t>
            </a:r>
            <a:r>
              <a:rPr lang="es-AR" altLang="es-AR" sz="2400">
                <a:solidFill>
                  <a:srgbClr val="072783"/>
                </a:solidFill>
                <a:latin typeface="Poppins" panose="02000000000000000000" pitchFamily="2" charset="0"/>
                <a:cs typeface="Poppins" panose="02000000000000000000" pitchFamily="2" charset="0"/>
              </a:rPr>
              <a:t>nos</a:t>
            </a:r>
            <a:r>
              <a:rPr lang="en-US" altLang="es-AR" sz="2400">
                <a:solidFill>
                  <a:srgbClr val="072783"/>
                </a:solidFill>
                <a:latin typeface="Poppins" panose="02000000000000000000" pitchFamily="2" charset="0"/>
                <a:cs typeface="Poppins" panose="02000000000000000000" pitchFamily="2" charset="0"/>
              </a:rPr>
              <a:t> </a:t>
            </a:r>
            <a:r>
              <a:rPr lang="es-AR" altLang="es-AR" sz="2400">
                <a:solidFill>
                  <a:srgbClr val="072783"/>
                </a:solidFill>
                <a:latin typeface="Poppins" panose="02000000000000000000" pitchFamily="2" charset="0"/>
                <a:cs typeface="Poppins" panose="02000000000000000000" pitchFamily="2" charset="0"/>
              </a:rPr>
              <a:t>permite</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mantener</a:t>
            </a:r>
            <a:r>
              <a:rPr lang="en-US" altLang="es-AR" sz="2400">
                <a:solidFill>
                  <a:srgbClr val="072783"/>
                </a:solidFill>
                <a:latin typeface="Poppins" panose="02000000000000000000" pitchFamily="2" charset="0"/>
                <a:cs typeface="Poppins" panose="02000000000000000000" pitchFamily="2" charset="0"/>
              </a:rPr>
              <a:t> el </a:t>
            </a:r>
            <a:r>
              <a:rPr lang="en-US" altLang="es-AR" sz="2400" err="1">
                <a:solidFill>
                  <a:srgbClr val="072783"/>
                </a:solidFill>
                <a:latin typeface="Poppins" panose="02000000000000000000" pitchFamily="2" charset="0"/>
                <a:cs typeface="Poppins" panose="02000000000000000000" pitchFamily="2" charset="0"/>
              </a:rPr>
              <a:t>foco</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en</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entregar</a:t>
            </a:r>
            <a:r>
              <a:rPr lang="en-US" altLang="es-AR" sz="2400">
                <a:solidFill>
                  <a:srgbClr val="072783"/>
                </a:solidFill>
                <a:latin typeface="Poppins" panose="02000000000000000000" pitchFamily="2" charset="0"/>
                <a:cs typeface="Poppins" panose="02000000000000000000" pitchFamily="2" charset="0"/>
              </a:rPr>
              <a:t> la mayor </a:t>
            </a:r>
            <a:r>
              <a:rPr lang="en-US" altLang="es-AR" sz="2400" err="1">
                <a:solidFill>
                  <a:srgbClr val="072783"/>
                </a:solidFill>
                <a:latin typeface="Poppins" panose="02000000000000000000" pitchFamily="2" charset="0"/>
                <a:cs typeface="Poppins" panose="02000000000000000000" pitchFamily="2" charset="0"/>
              </a:rPr>
              <a:t>cantidad</a:t>
            </a:r>
            <a:r>
              <a:rPr lang="en-US" altLang="es-AR" sz="2400">
                <a:solidFill>
                  <a:srgbClr val="072783"/>
                </a:solidFill>
                <a:latin typeface="Poppins" panose="02000000000000000000" pitchFamily="2" charset="0"/>
                <a:cs typeface="Poppins" panose="02000000000000000000" pitchFamily="2" charset="0"/>
              </a:rPr>
              <a:t> de valor </a:t>
            </a:r>
            <a:r>
              <a:rPr lang="en-US" altLang="es-AR" sz="2400" err="1">
                <a:solidFill>
                  <a:srgbClr val="072783"/>
                </a:solidFill>
                <a:latin typeface="Poppins" panose="02000000000000000000" pitchFamily="2" charset="0"/>
                <a:cs typeface="Poppins" panose="02000000000000000000" pitchFamily="2" charset="0"/>
              </a:rPr>
              <a:t>agregado</a:t>
            </a:r>
            <a:r>
              <a:rPr lang="en-US" altLang="es-AR" sz="2400">
                <a:solidFill>
                  <a:srgbClr val="072783"/>
                </a:solidFill>
                <a:latin typeface="Poppins" panose="02000000000000000000" pitchFamily="2" charset="0"/>
                <a:cs typeface="Poppins" panose="02000000000000000000" pitchFamily="2" charset="0"/>
              </a:rPr>
              <a:t> al </a:t>
            </a:r>
            <a:r>
              <a:rPr lang="en-US" altLang="es-AR" sz="2400" err="1">
                <a:solidFill>
                  <a:srgbClr val="072783"/>
                </a:solidFill>
                <a:latin typeface="Poppins" panose="02000000000000000000" pitchFamily="2" charset="0"/>
                <a:cs typeface="Poppins" panose="02000000000000000000" pitchFamily="2" charset="0"/>
              </a:rPr>
              <a:t>negocio</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en</a:t>
            </a:r>
            <a:r>
              <a:rPr lang="en-US" altLang="es-AR" sz="2400">
                <a:solidFill>
                  <a:srgbClr val="072783"/>
                </a:solidFill>
                <a:latin typeface="Poppins" panose="02000000000000000000" pitchFamily="2" charset="0"/>
                <a:cs typeface="Poppins" panose="02000000000000000000" pitchFamily="2" charset="0"/>
              </a:rPr>
              <a:t> el </a:t>
            </a:r>
            <a:r>
              <a:rPr lang="en-US" altLang="es-AR" sz="2400" err="1">
                <a:solidFill>
                  <a:srgbClr val="072783"/>
                </a:solidFill>
                <a:latin typeface="Poppins" panose="02000000000000000000" pitchFamily="2" charset="0"/>
                <a:cs typeface="Poppins" panose="02000000000000000000" pitchFamily="2" charset="0"/>
              </a:rPr>
              <a:t>menor</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tiempo</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posible</a:t>
            </a:r>
            <a:r>
              <a:rPr lang="en-US" altLang="es-AR" sz="2400">
                <a:solidFill>
                  <a:srgbClr val="072783"/>
                </a:solidFill>
                <a:latin typeface="Poppins" panose="02000000000000000000" pitchFamily="2" charset="0"/>
                <a:cs typeface="Poppins" panose="02000000000000000000" pitchFamily="2" charset="0"/>
              </a:rPr>
              <a:t>.</a:t>
            </a:r>
          </a:p>
          <a:p>
            <a:pPr marL="285750" indent="-285750" algn="just">
              <a:buFont typeface="Arial" panose="020B0604020202020204" pitchFamily="34" charset="0"/>
              <a:buChar char="•"/>
            </a:pPr>
            <a:endParaRPr lang="en-US" altLang="es-AR" sz="2400">
              <a:solidFill>
                <a:srgbClr val="072783"/>
              </a:solidFill>
              <a:latin typeface="Poppins" panose="02000000000000000000" pitchFamily="2" charset="0"/>
              <a:cs typeface="Poppins" panose="02000000000000000000" pitchFamily="2" charset="0"/>
            </a:endParaRPr>
          </a:p>
          <a:p>
            <a:pPr marL="285750" indent="-285750" algn="just">
              <a:buFont typeface="Arial" panose="020B0604020202020204" pitchFamily="34" charset="0"/>
              <a:buChar char="•"/>
            </a:pPr>
            <a:r>
              <a:rPr lang="en-US" altLang="es-AR" sz="2400">
                <a:solidFill>
                  <a:srgbClr val="072783"/>
                </a:solidFill>
                <a:latin typeface="Poppins" panose="02000000000000000000" pitchFamily="2" charset="0"/>
                <a:cs typeface="Poppins" panose="02000000000000000000" pitchFamily="2" charset="0"/>
              </a:rPr>
              <a:t>Nos </a:t>
            </a:r>
            <a:r>
              <a:rPr lang="en-US" altLang="es-AR" sz="2400" err="1">
                <a:solidFill>
                  <a:srgbClr val="072783"/>
                </a:solidFill>
                <a:latin typeface="Poppins" panose="02000000000000000000" pitchFamily="2" charset="0"/>
                <a:cs typeface="Poppins" panose="02000000000000000000" pitchFamily="2" charset="0"/>
              </a:rPr>
              <a:t>permite</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rápida</a:t>
            </a:r>
            <a:r>
              <a:rPr lang="en-US" altLang="es-AR" sz="2400">
                <a:solidFill>
                  <a:srgbClr val="072783"/>
                </a:solidFill>
                <a:latin typeface="Poppins" panose="02000000000000000000" pitchFamily="2" charset="0"/>
                <a:cs typeface="Poppins" panose="02000000000000000000" pitchFamily="2" charset="0"/>
              </a:rPr>
              <a:t> y </a:t>
            </a:r>
            <a:r>
              <a:rPr lang="en-US" altLang="es-AR" sz="2400" err="1">
                <a:solidFill>
                  <a:srgbClr val="072783"/>
                </a:solidFill>
                <a:latin typeface="Poppins" panose="02000000000000000000" pitchFamily="2" charset="0"/>
                <a:cs typeface="Poppins" panose="02000000000000000000" pitchFamily="2" charset="0"/>
              </a:rPr>
              <a:t>repetitivamente</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inspeccionar</a:t>
            </a:r>
            <a:r>
              <a:rPr lang="en-US" altLang="es-AR" sz="2400">
                <a:solidFill>
                  <a:srgbClr val="072783"/>
                </a:solidFill>
                <a:latin typeface="Poppins" panose="02000000000000000000" pitchFamily="2" charset="0"/>
                <a:cs typeface="Poppins" panose="02000000000000000000" pitchFamily="2" charset="0"/>
              </a:rPr>
              <a:t> el software </a:t>
            </a:r>
            <a:r>
              <a:rPr lang="en-US" altLang="es-AR" sz="2400" err="1">
                <a:solidFill>
                  <a:srgbClr val="072783"/>
                </a:solidFill>
                <a:latin typeface="Poppins" panose="02000000000000000000" pitchFamily="2" charset="0"/>
                <a:cs typeface="Poppins" panose="02000000000000000000" pitchFamily="2" charset="0"/>
              </a:rPr>
              <a:t>funcionando</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cada</a:t>
            </a:r>
            <a:r>
              <a:rPr lang="en-US" altLang="es-AR" sz="2400">
                <a:solidFill>
                  <a:srgbClr val="072783"/>
                </a:solidFill>
                <a:latin typeface="Poppins" panose="02000000000000000000" pitchFamily="2" charset="0"/>
                <a:cs typeface="Poppins" panose="02000000000000000000" pitchFamily="2" charset="0"/>
              </a:rPr>
              <a:t> dos </a:t>
            </a:r>
            <a:r>
              <a:rPr lang="en-US" altLang="es-AR" sz="2400" err="1">
                <a:solidFill>
                  <a:srgbClr val="072783"/>
                </a:solidFill>
                <a:latin typeface="Poppins" panose="02000000000000000000" pitchFamily="2" charset="0"/>
                <a:cs typeface="Poppins" panose="02000000000000000000" pitchFamily="2" charset="0"/>
              </a:rPr>
              <a:t>semanas</a:t>
            </a:r>
            <a:r>
              <a:rPr lang="en-US" altLang="es-AR" sz="2400">
                <a:solidFill>
                  <a:srgbClr val="072783"/>
                </a:solidFill>
                <a:latin typeface="Poppins" panose="02000000000000000000" pitchFamily="2" charset="0"/>
                <a:cs typeface="Poppins" panose="02000000000000000000" pitchFamily="2" charset="0"/>
              </a:rPr>
              <a:t> a un </a:t>
            </a:r>
            <a:r>
              <a:rPr lang="en-US" altLang="es-AR" sz="2400" err="1">
                <a:solidFill>
                  <a:srgbClr val="072783"/>
                </a:solidFill>
                <a:latin typeface="Poppins" panose="02000000000000000000" pitchFamily="2" charset="0"/>
                <a:cs typeface="Poppins" panose="02000000000000000000" pitchFamily="2" charset="0"/>
              </a:rPr>
              <a:t>mes</a:t>
            </a:r>
            <a:r>
              <a:rPr lang="en-US" altLang="es-AR" sz="2400">
                <a:solidFill>
                  <a:srgbClr val="072783"/>
                </a:solidFill>
                <a:latin typeface="Poppins" panose="02000000000000000000" pitchFamily="2" charset="0"/>
                <a:cs typeface="Poppins" panose="02000000000000000000" pitchFamily="2" charset="0"/>
              </a:rPr>
              <a:t>)</a:t>
            </a:r>
          </a:p>
          <a:p>
            <a:pPr algn="just"/>
            <a:endParaRPr lang="en-US" altLang="es-AR" sz="2400">
              <a:solidFill>
                <a:srgbClr val="072783"/>
              </a:solidFill>
              <a:latin typeface="Poppins" panose="02000000000000000000" pitchFamily="2" charset="0"/>
              <a:cs typeface="Poppins" panose="02000000000000000000" pitchFamily="2" charset="0"/>
            </a:endParaRPr>
          </a:p>
          <a:p>
            <a:pPr marL="285750" indent="-285750" algn="just">
              <a:buFont typeface="Arial" panose="020B0604020202020204" pitchFamily="34" charset="0"/>
              <a:buChar char="•"/>
            </a:pPr>
            <a:r>
              <a:rPr lang="en-US" altLang="es-AR" sz="2400">
                <a:solidFill>
                  <a:srgbClr val="072783"/>
                </a:solidFill>
                <a:latin typeface="Poppins" panose="02000000000000000000" pitchFamily="2" charset="0"/>
                <a:cs typeface="Poppins" panose="02000000000000000000" pitchFamily="2" charset="0"/>
              </a:rPr>
              <a:t>El </a:t>
            </a:r>
            <a:r>
              <a:rPr lang="en-US" altLang="es-AR" sz="2400" err="1">
                <a:solidFill>
                  <a:srgbClr val="072783"/>
                </a:solidFill>
                <a:latin typeface="Poppins" panose="02000000000000000000" pitchFamily="2" charset="0"/>
                <a:cs typeface="Poppins" panose="02000000000000000000" pitchFamily="2" charset="0"/>
              </a:rPr>
              <a:t>negocio</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establece</a:t>
            </a:r>
            <a:r>
              <a:rPr lang="en-US" altLang="es-AR" sz="2400">
                <a:solidFill>
                  <a:srgbClr val="072783"/>
                </a:solidFill>
                <a:latin typeface="Poppins" panose="02000000000000000000" pitchFamily="2" charset="0"/>
                <a:cs typeface="Poppins" panose="02000000000000000000" pitchFamily="2" charset="0"/>
              </a:rPr>
              <a:t> las </a:t>
            </a:r>
            <a:r>
              <a:rPr lang="en-US" altLang="es-AR" sz="2400" err="1">
                <a:solidFill>
                  <a:srgbClr val="072783"/>
                </a:solidFill>
                <a:latin typeface="Poppins" panose="02000000000000000000" pitchFamily="2" charset="0"/>
                <a:cs typeface="Poppins" panose="02000000000000000000" pitchFamily="2" charset="0"/>
              </a:rPr>
              <a:t>prioridades</a:t>
            </a:r>
            <a:r>
              <a:rPr lang="en-US" altLang="es-AR" sz="2400">
                <a:solidFill>
                  <a:srgbClr val="072783"/>
                </a:solidFill>
                <a:latin typeface="Poppins" panose="02000000000000000000" pitchFamily="2" charset="0"/>
                <a:cs typeface="Poppins" panose="02000000000000000000" pitchFamily="2" charset="0"/>
              </a:rPr>
              <a:t>. Los </a:t>
            </a:r>
            <a:r>
              <a:rPr lang="en-US" altLang="es-AR" sz="2400" err="1">
                <a:solidFill>
                  <a:srgbClr val="072783"/>
                </a:solidFill>
                <a:latin typeface="Poppins" panose="02000000000000000000" pitchFamily="2" charset="0"/>
                <a:cs typeface="Poppins" panose="02000000000000000000" pitchFamily="2" charset="0"/>
              </a:rPr>
              <a:t>equipos</a:t>
            </a:r>
            <a:r>
              <a:rPr lang="en-US" altLang="es-AR" sz="2400">
                <a:solidFill>
                  <a:srgbClr val="072783"/>
                </a:solidFill>
                <a:latin typeface="Poppins" panose="02000000000000000000" pitchFamily="2" charset="0"/>
                <a:cs typeface="Poppins" panose="02000000000000000000" pitchFamily="2" charset="0"/>
              </a:rPr>
              <a:t> se auto-</a:t>
            </a:r>
            <a:r>
              <a:rPr lang="en-US" altLang="es-AR" sz="2400" err="1">
                <a:solidFill>
                  <a:srgbClr val="072783"/>
                </a:solidFill>
                <a:latin typeface="Poppins" panose="02000000000000000000" pitchFamily="2" charset="0"/>
                <a:cs typeface="Poppins" panose="02000000000000000000" pitchFamily="2" charset="0"/>
              </a:rPr>
              <a:t>organizan</a:t>
            </a:r>
            <a:r>
              <a:rPr lang="en-US" altLang="es-AR" sz="2400">
                <a:solidFill>
                  <a:srgbClr val="072783"/>
                </a:solidFill>
                <a:latin typeface="Poppins" panose="02000000000000000000" pitchFamily="2" charset="0"/>
                <a:cs typeface="Poppins" panose="02000000000000000000" pitchFamily="2" charset="0"/>
              </a:rPr>
              <a:t> para </a:t>
            </a:r>
            <a:r>
              <a:rPr lang="en-US" altLang="es-AR" sz="2400" err="1">
                <a:solidFill>
                  <a:srgbClr val="072783"/>
                </a:solidFill>
                <a:latin typeface="Poppins" panose="02000000000000000000" pitchFamily="2" charset="0"/>
                <a:cs typeface="Poppins" panose="02000000000000000000" pitchFamily="2" charset="0"/>
              </a:rPr>
              <a:t>determinar</a:t>
            </a:r>
            <a:r>
              <a:rPr lang="en-US" altLang="es-AR" sz="2400">
                <a:solidFill>
                  <a:srgbClr val="072783"/>
                </a:solidFill>
                <a:latin typeface="Poppins" panose="02000000000000000000" pitchFamily="2" charset="0"/>
                <a:cs typeface="Poppins" panose="02000000000000000000" pitchFamily="2" charset="0"/>
              </a:rPr>
              <a:t> la </a:t>
            </a:r>
            <a:r>
              <a:rPr lang="en-US" altLang="es-AR" sz="2400" err="1">
                <a:solidFill>
                  <a:srgbClr val="072783"/>
                </a:solidFill>
                <a:latin typeface="Poppins" panose="02000000000000000000" pitchFamily="2" charset="0"/>
                <a:cs typeface="Poppins" panose="02000000000000000000" pitchFamily="2" charset="0"/>
              </a:rPr>
              <a:t>mejor</a:t>
            </a:r>
            <a:r>
              <a:rPr lang="en-US" altLang="es-AR" sz="2400">
                <a:solidFill>
                  <a:srgbClr val="072783"/>
                </a:solidFill>
                <a:latin typeface="Poppins" panose="02000000000000000000" pitchFamily="2" charset="0"/>
                <a:cs typeface="Poppins" panose="02000000000000000000" pitchFamily="2" charset="0"/>
              </a:rPr>
              <a:t> forma de </a:t>
            </a:r>
            <a:r>
              <a:rPr lang="en-US" altLang="es-AR" sz="2400" err="1">
                <a:solidFill>
                  <a:srgbClr val="072783"/>
                </a:solidFill>
                <a:latin typeface="Poppins" panose="02000000000000000000" pitchFamily="2" charset="0"/>
                <a:cs typeface="Poppins" panose="02000000000000000000" pitchFamily="2" charset="0"/>
              </a:rPr>
              <a:t>entregar</a:t>
            </a:r>
            <a:r>
              <a:rPr lang="en-US" altLang="es-AR" sz="2400">
                <a:solidFill>
                  <a:srgbClr val="072783"/>
                </a:solidFill>
                <a:latin typeface="Poppins" panose="02000000000000000000" pitchFamily="2" charset="0"/>
                <a:cs typeface="Poppins" panose="02000000000000000000" pitchFamily="2" charset="0"/>
              </a:rPr>
              <a:t> las </a:t>
            </a:r>
            <a:r>
              <a:rPr lang="en-US" altLang="es-AR" sz="2400" err="1">
                <a:solidFill>
                  <a:srgbClr val="072783"/>
                </a:solidFill>
                <a:latin typeface="Poppins" panose="02000000000000000000" pitchFamily="2" charset="0"/>
                <a:cs typeface="Poppins" panose="02000000000000000000" pitchFamily="2" charset="0"/>
              </a:rPr>
              <a:t>funcionalidades</a:t>
            </a:r>
            <a:r>
              <a:rPr lang="en-US" altLang="es-AR" sz="2400">
                <a:solidFill>
                  <a:srgbClr val="072783"/>
                </a:solidFill>
                <a:latin typeface="Poppins" panose="02000000000000000000" pitchFamily="2" charset="0"/>
                <a:cs typeface="Poppins" panose="02000000000000000000" pitchFamily="2" charset="0"/>
              </a:rPr>
              <a:t> de mayor </a:t>
            </a:r>
            <a:r>
              <a:rPr lang="en-US" altLang="es-AR" sz="2400" err="1">
                <a:solidFill>
                  <a:srgbClr val="072783"/>
                </a:solidFill>
                <a:latin typeface="Poppins" panose="02000000000000000000" pitchFamily="2" charset="0"/>
                <a:cs typeface="Poppins" panose="02000000000000000000" pitchFamily="2" charset="0"/>
              </a:rPr>
              <a:t>prioridad</a:t>
            </a:r>
            <a:r>
              <a:rPr lang="en-US" altLang="es-AR" sz="2400">
                <a:solidFill>
                  <a:srgbClr val="072783"/>
                </a:solidFill>
                <a:latin typeface="Poppins" panose="02000000000000000000" pitchFamily="2" charset="0"/>
                <a:cs typeface="Poppins" panose="02000000000000000000" pitchFamily="2" charset="0"/>
              </a:rPr>
              <a:t>.</a:t>
            </a:r>
          </a:p>
          <a:p>
            <a:pPr marL="285750" indent="-285750" algn="just">
              <a:buFont typeface="Arial" panose="020B0604020202020204" pitchFamily="34" charset="0"/>
              <a:buChar char="•"/>
            </a:pPr>
            <a:endParaRPr lang="en-US" altLang="es-AR" sz="2400">
              <a:solidFill>
                <a:srgbClr val="072783"/>
              </a:solidFill>
              <a:latin typeface="Poppins" panose="02000000000000000000" pitchFamily="2" charset="0"/>
              <a:cs typeface="Poppins" panose="02000000000000000000" pitchFamily="2" charset="0"/>
            </a:endParaRPr>
          </a:p>
          <a:p>
            <a:pPr marL="285750" indent="-285750" algn="just">
              <a:buFont typeface="Arial" panose="020B0604020202020204" pitchFamily="34" charset="0"/>
              <a:buChar char="•"/>
            </a:pPr>
            <a:r>
              <a:rPr lang="en-US" altLang="es-AR" sz="2400" err="1">
                <a:solidFill>
                  <a:srgbClr val="072783"/>
                </a:solidFill>
                <a:latin typeface="Poppins" panose="02000000000000000000" pitchFamily="2" charset="0"/>
                <a:cs typeface="Poppins" panose="02000000000000000000" pitchFamily="2" charset="0"/>
              </a:rPr>
              <a:t>Cada</a:t>
            </a:r>
            <a:r>
              <a:rPr lang="en-US" altLang="es-AR" sz="2400">
                <a:solidFill>
                  <a:srgbClr val="072783"/>
                </a:solidFill>
                <a:latin typeface="Poppins" panose="02000000000000000000" pitchFamily="2" charset="0"/>
                <a:cs typeface="Poppins" panose="02000000000000000000" pitchFamily="2" charset="0"/>
              </a:rPr>
              <a:t> dos </a:t>
            </a:r>
            <a:r>
              <a:rPr lang="en-US" altLang="es-AR" sz="2400" err="1">
                <a:solidFill>
                  <a:srgbClr val="072783"/>
                </a:solidFill>
                <a:latin typeface="Poppins" panose="02000000000000000000" pitchFamily="2" charset="0"/>
                <a:cs typeface="Poppins" panose="02000000000000000000" pitchFamily="2" charset="0"/>
              </a:rPr>
              <a:t>semanas</a:t>
            </a:r>
            <a:r>
              <a:rPr lang="en-US" altLang="es-AR" sz="2400">
                <a:solidFill>
                  <a:srgbClr val="072783"/>
                </a:solidFill>
                <a:latin typeface="Poppins" panose="02000000000000000000" pitchFamily="2" charset="0"/>
                <a:cs typeface="Poppins" panose="02000000000000000000" pitchFamily="2" charset="0"/>
              </a:rPr>
              <a:t> a un </a:t>
            </a:r>
            <a:r>
              <a:rPr lang="en-US" altLang="es-AR" sz="2400" err="1">
                <a:solidFill>
                  <a:srgbClr val="072783"/>
                </a:solidFill>
                <a:latin typeface="Poppins" panose="02000000000000000000" pitchFamily="2" charset="0"/>
                <a:cs typeface="Poppins" panose="02000000000000000000" pitchFamily="2" charset="0"/>
              </a:rPr>
              <a:t>mes</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cualquiera</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puede</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ver</a:t>
            </a:r>
            <a:r>
              <a:rPr lang="en-US" altLang="es-AR" sz="2400">
                <a:solidFill>
                  <a:srgbClr val="072783"/>
                </a:solidFill>
                <a:latin typeface="Poppins" panose="02000000000000000000" pitchFamily="2" charset="0"/>
                <a:cs typeface="Poppins" panose="02000000000000000000" pitchFamily="2" charset="0"/>
              </a:rPr>
              <a:t> el software </a:t>
            </a:r>
            <a:r>
              <a:rPr lang="en-US" altLang="es-AR" sz="2400" err="1">
                <a:solidFill>
                  <a:srgbClr val="072783"/>
                </a:solidFill>
                <a:latin typeface="Poppins" panose="02000000000000000000" pitchFamily="2" charset="0"/>
                <a:cs typeface="Poppins" panose="02000000000000000000" pitchFamily="2" charset="0"/>
              </a:rPr>
              <a:t>funcionando</a:t>
            </a:r>
            <a:r>
              <a:rPr lang="en-US" altLang="es-AR" sz="2400">
                <a:solidFill>
                  <a:srgbClr val="072783"/>
                </a:solidFill>
                <a:latin typeface="Poppins" panose="02000000000000000000" pitchFamily="2" charset="0"/>
                <a:cs typeface="Poppins" panose="02000000000000000000" pitchFamily="2" charset="0"/>
              </a:rPr>
              <a:t> y </a:t>
            </a:r>
            <a:r>
              <a:rPr lang="en-US" altLang="es-AR" sz="2400" err="1">
                <a:solidFill>
                  <a:srgbClr val="072783"/>
                </a:solidFill>
                <a:latin typeface="Poppins" panose="02000000000000000000" pitchFamily="2" charset="0"/>
                <a:cs typeface="Poppins" panose="02000000000000000000" pitchFamily="2" charset="0"/>
              </a:rPr>
              <a:t>decidir</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si</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es</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apto</a:t>
            </a:r>
            <a:r>
              <a:rPr lang="en-US" altLang="es-AR" sz="2400">
                <a:solidFill>
                  <a:srgbClr val="072783"/>
                </a:solidFill>
                <a:latin typeface="Poppins" panose="02000000000000000000" pitchFamily="2" charset="0"/>
                <a:cs typeface="Poppins" panose="02000000000000000000" pitchFamily="2" charset="0"/>
              </a:rPr>
              <a:t> para </a:t>
            </a:r>
            <a:r>
              <a:rPr lang="en-US" altLang="es-AR" sz="2400" err="1">
                <a:solidFill>
                  <a:srgbClr val="072783"/>
                </a:solidFill>
                <a:latin typeface="Poppins" panose="02000000000000000000" pitchFamily="2" charset="0"/>
                <a:cs typeface="Poppins" panose="02000000000000000000" pitchFamily="2" charset="0"/>
              </a:rPr>
              <a:t>produccción</a:t>
            </a:r>
            <a:r>
              <a:rPr lang="en-US" altLang="es-AR" sz="2400">
                <a:solidFill>
                  <a:srgbClr val="072783"/>
                </a:solidFill>
                <a:latin typeface="Poppins" panose="02000000000000000000" pitchFamily="2" charset="0"/>
                <a:cs typeface="Poppins" panose="02000000000000000000" pitchFamily="2" charset="0"/>
              </a:rPr>
              <a:t> o </a:t>
            </a:r>
            <a:r>
              <a:rPr lang="en-US" altLang="es-AR" sz="2400" err="1">
                <a:solidFill>
                  <a:srgbClr val="072783"/>
                </a:solidFill>
                <a:latin typeface="Poppins" panose="02000000000000000000" pitchFamily="2" charset="0"/>
                <a:cs typeface="Poppins" panose="02000000000000000000" pitchFamily="2" charset="0"/>
              </a:rPr>
              <a:t>si</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seguir</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mejorandolo</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en</a:t>
            </a:r>
            <a:r>
              <a:rPr lang="en-US" altLang="es-AR" sz="2400">
                <a:solidFill>
                  <a:srgbClr val="072783"/>
                </a:solidFill>
                <a:latin typeface="Poppins" panose="02000000000000000000" pitchFamily="2" charset="0"/>
                <a:cs typeface="Poppins" panose="02000000000000000000" pitchFamily="2" charset="0"/>
              </a:rPr>
              <a:t> </a:t>
            </a:r>
            <a:r>
              <a:rPr lang="en-US" altLang="es-AR" sz="2400" err="1">
                <a:solidFill>
                  <a:srgbClr val="072783"/>
                </a:solidFill>
                <a:latin typeface="Poppins" panose="02000000000000000000" pitchFamily="2" charset="0"/>
                <a:cs typeface="Poppins" panose="02000000000000000000" pitchFamily="2" charset="0"/>
              </a:rPr>
              <a:t>otro</a:t>
            </a:r>
            <a:r>
              <a:rPr lang="en-US" altLang="es-AR" sz="2400">
                <a:solidFill>
                  <a:srgbClr val="072783"/>
                </a:solidFill>
                <a:latin typeface="Poppins" panose="02000000000000000000" pitchFamily="2" charset="0"/>
                <a:cs typeface="Poppins" panose="02000000000000000000" pitchFamily="2" charset="0"/>
              </a:rPr>
              <a:t> Sprint.</a:t>
            </a:r>
          </a:p>
        </p:txBody>
      </p:sp>
      <p:pic>
        <p:nvPicPr>
          <p:cNvPr id="4" name="Picture 3">
            <a:extLst>
              <a:ext uri="{FF2B5EF4-FFF2-40B4-BE49-F238E27FC236}">
                <a16:creationId xmlns:a16="http://schemas.microsoft.com/office/drawing/2014/main" id="{C9418519-704D-4D67-9081-FF104BE0625A}"/>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9981890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68838"/>
            <a:ext cx="11056132" cy="783908"/>
          </a:xfrm>
        </p:spPr>
        <p:txBody>
          <a:bodyPr/>
          <a:lstStyle/>
          <a:p>
            <a:pPr>
              <a:defRPr/>
            </a:pPr>
            <a:r>
              <a:rPr lang="en-US" sz="4400"/>
              <a:t>SCRUM &gt;&gt; Pre-</a:t>
            </a:r>
            <a:r>
              <a:rPr lang="en-US" sz="4400" err="1"/>
              <a:t>requisitos</a:t>
            </a:r>
            <a:endParaRPr lang="en-US" sz="4400">
              <a:solidFill>
                <a:srgbClr val="1D4BF1"/>
              </a:solidFill>
            </a:endParaRPr>
          </a:p>
        </p:txBody>
      </p:sp>
      <p:sp>
        <p:nvSpPr>
          <p:cNvPr id="3" name="Rectangle 2"/>
          <p:cNvSpPr/>
          <p:nvPr/>
        </p:nvSpPr>
        <p:spPr>
          <a:xfrm>
            <a:off x="973540" y="2516959"/>
            <a:ext cx="6092825" cy="2308324"/>
          </a:xfrm>
          <a:prstGeom prst="rect">
            <a:avLst/>
          </a:prstGeom>
        </p:spPr>
        <p:txBody>
          <a:bodyPr>
            <a:spAutoFit/>
          </a:bodyPr>
          <a:lstStyle/>
          <a:p>
            <a:pPr marL="571500" indent="-571500" eaLnBrk="1" hangingPunct="1">
              <a:buFont typeface="Arial" panose="020B0604020202020204" pitchFamily="34" charset="0"/>
              <a:buChar char="•"/>
            </a:pPr>
            <a:r>
              <a:rPr lang="en-US" altLang="es-AR" sz="4800" err="1">
                <a:solidFill>
                  <a:srgbClr val="072783"/>
                </a:solidFill>
                <a:latin typeface="Poppins" panose="02000000000000000000" pitchFamily="2" charset="0"/>
                <a:cs typeface="Poppins" panose="02000000000000000000" pitchFamily="2" charset="0"/>
              </a:rPr>
              <a:t>Equipo</a:t>
            </a:r>
            <a:r>
              <a:rPr lang="en-US" altLang="es-AR" sz="4800">
                <a:solidFill>
                  <a:srgbClr val="072783"/>
                </a:solidFill>
                <a:latin typeface="Poppins" panose="02000000000000000000" pitchFamily="2" charset="0"/>
                <a:cs typeface="Poppins" panose="02000000000000000000" pitchFamily="2" charset="0"/>
              </a:rPr>
              <a:t> </a:t>
            </a:r>
            <a:r>
              <a:rPr lang="en-US" altLang="es-AR" sz="4800" err="1">
                <a:solidFill>
                  <a:srgbClr val="072783"/>
                </a:solidFill>
                <a:latin typeface="Poppins" panose="02000000000000000000" pitchFamily="2" charset="0"/>
                <a:cs typeface="Poppins" panose="02000000000000000000" pitchFamily="2" charset="0"/>
              </a:rPr>
              <a:t>pequeño</a:t>
            </a:r>
            <a:endParaRPr lang="en-US" altLang="es-AR" sz="4800">
              <a:solidFill>
                <a:srgbClr val="072783"/>
              </a:solidFill>
              <a:latin typeface="Poppins" panose="02000000000000000000" pitchFamily="2" charset="0"/>
              <a:cs typeface="Poppins" panose="02000000000000000000" pitchFamily="2" charset="0"/>
            </a:endParaRPr>
          </a:p>
          <a:p>
            <a:pPr marL="571500" indent="-571500" eaLnBrk="1" hangingPunct="1">
              <a:buFont typeface="Arial" panose="020B0604020202020204" pitchFamily="34" charset="0"/>
              <a:buChar char="•"/>
            </a:pPr>
            <a:r>
              <a:rPr lang="en-US" altLang="es-AR" sz="4800" err="1">
                <a:solidFill>
                  <a:srgbClr val="072783"/>
                </a:solidFill>
                <a:latin typeface="Poppins" panose="02000000000000000000" pitchFamily="2" charset="0"/>
                <a:cs typeface="Poppins" panose="02000000000000000000" pitchFamily="2" charset="0"/>
              </a:rPr>
              <a:t>Buenas</a:t>
            </a:r>
            <a:r>
              <a:rPr lang="en-US" altLang="es-AR" sz="4800">
                <a:solidFill>
                  <a:srgbClr val="072783"/>
                </a:solidFill>
                <a:latin typeface="Poppins" panose="02000000000000000000" pitchFamily="2" charset="0"/>
                <a:cs typeface="Poppins" panose="02000000000000000000" pitchFamily="2" charset="0"/>
              </a:rPr>
              <a:t> personas</a:t>
            </a:r>
          </a:p>
          <a:p>
            <a:pPr marL="571500" indent="-571500" eaLnBrk="1" hangingPunct="1">
              <a:buFont typeface="Arial" panose="020B0604020202020204" pitchFamily="34" charset="0"/>
              <a:buChar char="•"/>
            </a:pPr>
            <a:r>
              <a:rPr lang="en-US" altLang="es-AR" sz="4800" err="1">
                <a:solidFill>
                  <a:srgbClr val="072783"/>
                </a:solidFill>
                <a:latin typeface="Poppins" panose="02000000000000000000" pitchFamily="2" charset="0"/>
                <a:cs typeface="Poppins" panose="02000000000000000000" pitchFamily="2" charset="0"/>
              </a:rPr>
              <a:t>Sentido</a:t>
            </a:r>
            <a:r>
              <a:rPr lang="en-US" altLang="es-AR" sz="4800">
                <a:solidFill>
                  <a:srgbClr val="072783"/>
                </a:solidFill>
                <a:latin typeface="Poppins" panose="02000000000000000000" pitchFamily="2" charset="0"/>
                <a:cs typeface="Poppins" panose="02000000000000000000" pitchFamily="2" charset="0"/>
              </a:rPr>
              <a:t> </a:t>
            </a:r>
            <a:r>
              <a:rPr lang="en-US" altLang="es-AR" sz="4800" err="1">
                <a:solidFill>
                  <a:srgbClr val="072783"/>
                </a:solidFill>
                <a:latin typeface="Poppins" panose="02000000000000000000" pitchFamily="2" charset="0"/>
                <a:cs typeface="Poppins" panose="02000000000000000000" pitchFamily="2" charset="0"/>
              </a:rPr>
              <a:t>común</a:t>
            </a:r>
            <a:endParaRPr lang="en-US" altLang="es-AR" sz="4800">
              <a:solidFill>
                <a:srgbClr val="072783"/>
              </a:solidFill>
              <a:latin typeface="Poppins" panose="02000000000000000000" pitchFamily="2" charset="0"/>
              <a:cs typeface="Poppins" panose="02000000000000000000" pitchFamily="2" charset="0"/>
            </a:endParaRPr>
          </a:p>
        </p:txBody>
      </p:sp>
      <p:pic>
        <p:nvPicPr>
          <p:cNvPr id="4" name="Picture 3">
            <a:extLst>
              <a:ext uri="{FF2B5EF4-FFF2-40B4-BE49-F238E27FC236}">
                <a16:creationId xmlns:a16="http://schemas.microsoft.com/office/drawing/2014/main" id="{C0B3F87B-9571-47C3-8BCD-38FA044DFF22}"/>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0757777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59602"/>
            <a:ext cx="11056132" cy="783908"/>
          </a:xfrm>
        </p:spPr>
        <p:txBody>
          <a:bodyPr/>
          <a:lstStyle/>
          <a:p>
            <a:pPr>
              <a:defRPr/>
            </a:pPr>
            <a:r>
              <a:rPr lang="en-US" sz="4400"/>
              <a:t>SCRUM &gt;&gt; </a:t>
            </a:r>
            <a:r>
              <a:rPr lang="en-US" sz="4400" err="1"/>
              <a:t>Características</a:t>
            </a:r>
            <a:endParaRPr lang="en-US" sz="4400">
              <a:solidFill>
                <a:srgbClr val="1D4BF1"/>
              </a:solidFill>
            </a:endParaRPr>
          </a:p>
        </p:txBody>
      </p:sp>
      <p:sp>
        <p:nvSpPr>
          <p:cNvPr id="3" name="Rectangle 2"/>
          <p:cNvSpPr/>
          <p:nvPr/>
        </p:nvSpPr>
        <p:spPr>
          <a:xfrm>
            <a:off x="675493" y="1519976"/>
            <a:ext cx="10758085" cy="4785926"/>
          </a:xfrm>
          <a:prstGeom prst="rect">
            <a:avLst/>
          </a:prstGeom>
        </p:spPr>
        <p:txBody>
          <a:bodyPr wrap="square">
            <a:spAutoFit/>
          </a:bodyPr>
          <a:lstStyle/>
          <a:p>
            <a:pPr marL="1155700" indent="-457200" algn="just">
              <a:buFont typeface="Arial" panose="020B0604020202020204" pitchFamily="34" charset="0"/>
              <a:buChar char="•"/>
            </a:pPr>
            <a:r>
              <a:rPr lang="en-US" altLang="en-US" sz="2400" err="1">
                <a:solidFill>
                  <a:srgbClr val="072783"/>
                </a:solidFill>
                <a:latin typeface="Poppins" panose="02000000000000000000" pitchFamily="2" charset="0"/>
                <a:cs typeface="Poppins" panose="02000000000000000000" pitchFamily="2" charset="0"/>
              </a:rPr>
              <a:t>Equipos</a:t>
            </a:r>
            <a:r>
              <a:rPr lang="en-US" altLang="en-US" sz="2400">
                <a:solidFill>
                  <a:srgbClr val="072783"/>
                </a:solidFill>
                <a:latin typeface="Poppins" panose="02000000000000000000" pitchFamily="2" charset="0"/>
                <a:cs typeface="Poppins" panose="02000000000000000000" pitchFamily="2" charset="0"/>
              </a:rPr>
              <a:t> que se auto-</a:t>
            </a:r>
            <a:r>
              <a:rPr lang="en-US" altLang="en-US" sz="2400" err="1">
                <a:solidFill>
                  <a:srgbClr val="072783"/>
                </a:solidFill>
                <a:latin typeface="Poppins" panose="02000000000000000000" pitchFamily="2" charset="0"/>
                <a:cs typeface="Poppins" panose="02000000000000000000" pitchFamily="2" charset="0"/>
              </a:rPr>
              <a:t>organizan</a:t>
            </a:r>
            <a:r>
              <a:rPr lang="en-US" altLang="en-US" sz="2400">
                <a:solidFill>
                  <a:srgbClr val="072783"/>
                </a:solidFill>
                <a:latin typeface="Poppins" panose="02000000000000000000" pitchFamily="2" charset="0"/>
                <a:cs typeface="Poppins" panose="02000000000000000000" pitchFamily="2" charset="0"/>
              </a:rPr>
              <a:t>.</a:t>
            </a:r>
          </a:p>
          <a:p>
            <a:pPr marL="1155700" indent="-457200" algn="just">
              <a:spcBef>
                <a:spcPts val="1300"/>
              </a:spcBef>
              <a:buFont typeface="Arial" panose="020B0604020202020204" pitchFamily="34" charset="0"/>
              <a:buChar char="•"/>
            </a:pPr>
            <a:r>
              <a:rPr lang="en-US" altLang="ja-JP" sz="2400">
                <a:solidFill>
                  <a:srgbClr val="072783"/>
                </a:solidFill>
                <a:latin typeface="Poppins" panose="02000000000000000000" pitchFamily="2" charset="0"/>
                <a:cs typeface="Poppins" panose="02000000000000000000" pitchFamily="2" charset="0"/>
              </a:rPr>
              <a:t>El </a:t>
            </a:r>
            <a:r>
              <a:rPr lang="en-US" altLang="ja-JP" sz="2400" err="1">
                <a:solidFill>
                  <a:srgbClr val="072783"/>
                </a:solidFill>
                <a:latin typeface="Poppins" panose="02000000000000000000" pitchFamily="2" charset="0"/>
                <a:cs typeface="Poppins" panose="02000000000000000000" pitchFamily="2" charset="0"/>
              </a:rPr>
              <a:t>producto</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progresa</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en</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una</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serie</a:t>
            </a:r>
            <a:r>
              <a:rPr lang="en-US" altLang="ja-JP" sz="2400">
                <a:solidFill>
                  <a:srgbClr val="072783"/>
                </a:solidFill>
                <a:latin typeface="Poppins" panose="02000000000000000000" pitchFamily="2" charset="0"/>
                <a:cs typeface="Poppins" panose="02000000000000000000" pitchFamily="2" charset="0"/>
              </a:rPr>
              <a:t> de </a:t>
            </a:r>
            <a:r>
              <a:rPr lang="en-US" altLang="ja-JP" sz="2400" err="1">
                <a:solidFill>
                  <a:srgbClr val="072783"/>
                </a:solidFill>
                <a:latin typeface="Poppins" panose="02000000000000000000" pitchFamily="2" charset="0"/>
                <a:cs typeface="Poppins" panose="02000000000000000000" pitchFamily="2" charset="0"/>
              </a:rPr>
              <a:t>iteraciones</a:t>
            </a:r>
            <a:r>
              <a:rPr lang="en-US" altLang="ja-JP" sz="2400">
                <a:solidFill>
                  <a:srgbClr val="072783"/>
                </a:solidFill>
                <a:latin typeface="Poppins" panose="02000000000000000000" pitchFamily="2" charset="0"/>
                <a:cs typeface="Poppins" panose="02000000000000000000" pitchFamily="2" charset="0"/>
              </a:rPr>
              <a:t> de </a:t>
            </a:r>
            <a:r>
              <a:rPr lang="en-US" altLang="ja-JP" sz="2400" err="1">
                <a:solidFill>
                  <a:srgbClr val="072783"/>
                </a:solidFill>
                <a:latin typeface="Poppins" panose="02000000000000000000" pitchFamily="2" charset="0"/>
                <a:cs typeface="Poppins" panose="02000000000000000000" pitchFamily="2" charset="0"/>
              </a:rPr>
              <a:t>longitud</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fija</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llamadas</a:t>
            </a:r>
            <a:r>
              <a:rPr lang="en-US" altLang="ja-JP" sz="2400">
                <a:solidFill>
                  <a:srgbClr val="072783"/>
                </a:solidFill>
                <a:latin typeface="Poppins" panose="02000000000000000000" pitchFamily="2" charset="0"/>
                <a:cs typeface="Poppins" panose="02000000000000000000" pitchFamily="2" charset="0"/>
              </a:rPr>
              <a:t> “Sprints”.</a:t>
            </a:r>
          </a:p>
          <a:p>
            <a:pPr marL="1155700" indent="-457200" algn="just">
              <a:spcBef>
                <a:spcPts val="1300"/>
              </a:spcBef>
              <a:buFont typeface="Arial" panose="020B0604020202020204" pitchFamily="34" charset="0"/>
              <a:buChar char="•"/>
            </a:pPr>
            <a:r>
              <a:rPr lang="en-US" altLang="ja-JP" sz="2400">
                <a:solidFill>
                  <a:srgbClr val="072783"/>
                </a:solidFill>
                <a:latin typeface="Poppins" panose="02000000000000000000" pitchFamily="2" charset="0"/>
                <a:cs typeface="Poppins" panose="02000000000000000000" pitchFamily="2" charset="0"/>
              </a:rPr>
              <a:t>Los </a:t>
            </a:r>
            <a:r>
              <a:rPr lang="en-US" altLang="ja-JP" sz="2400" err="1">
                <a:solidFill>
                  <a:srgbClr val="072783"/>
                </a:solidFill>
                <a:latin typeface="Poppins" panose="02000000000000000000" pitchFamily="2" charset="0"/>
                <a:cs typeface="Poppins" panose="02000000000000000000" pitchFamily="2" charset="0"/>
              </a:rPr>
              <a:t>requerimientos</a:t>
            </a:r>
            <a:r>
              <a:rPr lang="en-US" altLang="ja-JP" sz="2400">
                <a:solidFill>
                  <a:srgbClr val="072783"/>
                </a:solidFill>
                <a:latin typeface="Poppins" panose="02000000000000000000" pitchFamily="2" charset="0"/>
                <a:cs typeface="Poppins" panose="02000000000000000000" pitchFamily="2" charset="0"/>
              </a:rPr>
              <a:t> son </a:t>
            </a:r>
            <a:r>
              <a:rPr lang="en-US" altLang="ja-JP" sz="2400" err="1">
                <a:solidFill>
                  <a:srgbClr val="072783"/>
                </a:solidFill>
                <a:latin typeface="Poppins" panose="02000000000000000000" pitchFamily="2" charset="0"/>
                <a:cs typeface="Poppins" panose="02000000000000000000" pitchFamily="2" charset="0"/>
              </a:rPr>
              <a:t>capturados</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como</a:t>
            </a:r>
            <a:r>
              <a:rPr lang="en-US" altLang="ja-JP" sz="2400">
                <a:solidFill>
                  <a:srgbClr val="072783"/>
                </a:solidFill>
                <a:latin typeface="Poppins" panose="02000000000000000000" pitchFamily="2" charset="0"/>
                <a:cs typeface="Poppins" panose="02000000000000000000" pitchFamily="2" charset="0"/>
              </a:rPr>
              <a:t> items </a:t>
            </a:r>
            <a:r>
              <a:rPr lang="en-US" altLang="ja-JP" sz="2400" err="1">
                <a:solidFill>
                  <a:srgbClr val="072783"/>
                </a:solidFill>
                <a:latin typeface="Poppins" panose="02000000000000000000" pitchFamily="2" charset="0"/>
                <a:cs typeface="Poppins" panose="02000000000000000000" pitchFamily="2" charset="0"/>
              </a:rPr>
              <a:t>en</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una</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lista</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denominada</a:t>
            </a:r>
            <a:r>
              <a:rPr lang="en-US" altLang="ja-JP" sz="2400">
                <a:solidFill>
                  <a:srgbClr val="072783"/>
                </a:solidFill>
                <a:latin typeface="Poppins" panose="02000000000000000000" pitchFamily="2" charset="0"/>
                <a:cs typeface="Poppins" panose="02000000000000000000" pitchFamily="2" charset="0"/>
              </a:rPr>
              <a:t> “product backlog”.</a:t>
            </a:r>
          </a:p>
          <a:p>
            <a:pPr marL="1155700" indent="-457200" algn="just">
              <a:spcBef>
                <a:spcPts val="1300"/>
              </a:spcBef>
              <a:buFont typeface="Arial" panose="020B0604020202020204" pitchFamily="34" charset="0"/>
              <a:buChar char="•"/>
            </a:pPr>
            <a:r>
              <a:rPr lang="en-US" altLang="ja-JP" sz="2400">
                <a:solidFill>
                  <a:srgbClr val="072783"/>
                </a:solidFill>
                <a:latin typeface="Poppins" panose="02000000000000000000" pitchFamily="2" charset="0"/>
                <a:cs typeface="Poppins" panose="02000000000000000000" pitchFamily="2" charset="0"/>
              </a:rPr>
              <a:t>La </a:t>
            </a:r>
            <a:r>
              <a:rPr lang="en-US" altLang="ja-JP" sz="2400" err="1">
                <a:solidFill>
                  <a:srgbClr val="072783"/>
                </a:solidFill>
                <a:latin typeface="Poppins" panose="02000000000000000000" pitchFamily="2" charset="0"/>
                <a:cs typeface="Poppins" panose="02000000000000000000" pitchFamily="2" charset="0"/>
              </a:rPr>
              <a:t>velocidad</a:t>
            </a:r>
            <a:r>
              <a:rPr lang="en-US" altLang="ja-JP" sz="2400">
                <a:solidFill>
                  <a:srgbClr val="072783"/>
                </a:solidFill>
                <a:latin typeface="Poppins" panose="02000000000000000000" pitchFamily="2" charset="0"/>
                <a:cs typeface="Poppins" panose="02000000000000000000" pitchFamily="2" charset="0"/>
              </a:rPr>
              <a:t> del </a:t>
            </a:r>
            <a:r>
              <a:rPr lang="en-US" altLang="ja-JP" sz="2400" err="1">
                <a:solidFill>
                  <a:srgbClr val="072783"/>
                </a:solidFill>
                <a:latin typeface="Poppins" panose="02000000000000000000" pitchFamily="2" charset="0"/>
                <a:cs typeface="Poppins" panose="02000000000000000000" pitchFamily="2" charset="0"/>
              </a:rPr>
              <a:t>equipo</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es</a:t>
            </a:r>
            <a:r>
              <a:rPr lang="en-US" altLang="ja-JP" sz="2400">
                <a:solidFill>
                  <a:srgbClr val="072783"/>
                </a:solidFill>
                <a:latin typeface="Poppins" panose="02000000000000000000" pitchFamily="2" charset="0"/>
                <a:cs typeface="Poppins" panose="02000000000000000000" pitchFamily="2" charset="0"/>
              </a:rPr>
              <a:t> clave y </a:t>
            </a:r>
            <a:r>
              <a:rPr lang="en-US" altLang="ja-JP" sz="2400" err="1">
                <a:solidFill>
                  <a:srgbClr val="072783"/>
                </a:solidFill>
                <a:latin typeface="Poppins" panose="02000000000000000000" pitchFamily="2" charset="0"/>
                <a:cs typeface="Poppins" panose="02000000000000000000" pitchFamily="2" charset="0"/>
              </a:rPr>
              <a:t>tiene</a:t>
            </a:r>
            <a:r>
              <a:rPr lang="en-US" altLang="ja-JP" sz="2400">
                <a:solidFill>
                  <a:srgbClr val="072783"/>
                </a:solidFill>
                <a:latin typeface="Poppins" panose="02000000000000000000" pitchFamily="2" charset="0"/>
                <a:cs typeface="Poppins" panose="02000000000000000000" pitchFamily="2" charset="0"/>
              </a:rPr>
              <a:t> que </a:t>
            </a:r>
            <a:r>
              <a:rPr lang="en-US" altLang="ja-JP" sz="2400" err="1">
                <a:solidFill>
                  <a:srgbClr val="072783"/>
                </a:solidFill>
                <a:latin typeface="Poppins" panose="02000000000000000000" pitchFamily="2" charset="0"/>
                <a:cs typeface="Poppins" panose="02000000000000000000" pitchFamily="2" charset="0"/>
              </a:rPr>
              <a:t>ser</a:t>
            </a:r>
            <a:r>
              <a:rPr lang="en-US" altLang="ja-JP" sz="2400">
                <a:solidFill>
                  <a:srgbClr val="072783"/>
                </a:solidFill>
                <a:latin typeface="Poppins" panose="02000000000000000000" pitchFamily="2" charset="0"/>
                <a:cs typeface="Poppins" panose="02000000000000000000" pitchFamily="2" charset="0"/>
              </a:rPr>
              <a:t> </a:t>
            </a:r>
            <a:r>
              <a:rPr lang="en-US" altLang="ja-JP" sz="2400" err="1">
                <a:solidFill>
                  <a:srgbClr val="072783"/>
                </a:solidFill>
                <a:latin typeface="Poppins" panose="02000000000000000000" pitchFamily="2" charset="0"/>
                <a:cs typeface="Poppins" panose="02000000000000000000" pitchFamily="2" charset="0"/>
              </a:rPr>
              <a:t>medida</a:t>
            </a:r>
            <a:r>
              <a:rPr lang="en-US" altLang="ja-JP" sz="2400">
                <a:solidFill>
                  <a:srgbClr val="072783"/>
                </a:solidFill>
                <a:latin typeface="Poppins" panose="02000000000000000000" pitchFamily="2" charset="0"/>
                <a:cs typeface="Poppins" panose="02000000000000000000" pitchFamily="2" charset="0"/>
              </a:rPr>
              <a:t>.</a:t>
            </a:r>
          </a:p>
          <a:p>
            <a:pPr marL="1155700" indent="-457200" algn="just">
              <a:spcBef>
                <a:spcPts val="1300"/>
              </a:spcBef>
              <a:buFont typeface="Arial" panose="020B0604020202020204" pitchFamily="34" charset="0"/>
              <a:buChar char="•"/>
            </a:pPr>
            <a:r>
              <a:rPr lang="en-US" altLang="en-US" sz="2400">
                <a:solidFill>
                  <a:srgbClr val="072783"/>
                </a:solidFill>
                <a:latin typeface="Poppins" panose="02000000000000000000" pitchFamily="2" charset="0"/>
                <a:cs typeface="Poppins" panose="02000000000000000000" pitchFamily="2" charset="0"/>
              </a:rPr>
              <a:t>No hay </a:t>
            </a:r>
            <a:r>
              <a:rPr lang="en-US" altLang="en-US" sz="2400" err="1">
                <a:solidFill>
                  <a:srgbClr val="072783"/>
                </a:solidFill>
                <a:latin typeface="Poppins" panose="02000000000000000000" pitchFamily="2" charset="0"/>
                <a:cs typeface="Poppins" panose="02000000000000000000" pitchFamily="2" charset="0"/>
              </a:rPr>
              <a:t>prácticas</a:t>
            </a:r>
            <a:r>
              <a:rPr lang="en-US" altLang="en-US" sz="2400">
                <a:solidFill>
                  <a:srgbClr val="072783"/>
                </a:solidFill>
                <a:latin typeface="Poppins" panose="02000000000000000000" pitchFamily="2" charset="0"/>
                <a:cs typeface="Poppins" panose="02000000000000000000" pitchFamily="2" charset="0"/>
              </a:rPr>
              <a:t> de </a:t>
            </a:r>
            <a:r>
              <a:rPr lang="en-US" altLang="en-US" sz="2400" err="1">
                <a:solidFill>
                  <a:srgbClr val="072783"/>
                </a:solidFill>
                <a:latin typeface="Poppins" panose="02000000000000000000" pitchFamily="2" charset="0"/>
                <a:cs typeface="Poppins" panose="02000000000000000000" pitchFamily="2" charset="0"/>
              </a:rPr>
              <a:t>ingeniería</a:t>
            </a:r>
            <a:r>
              <a:rPr lang="en-US" altLang="en-US" sz="2400">
                <a:solidFill>
                  <a:srgbClr val="072783"/>
                </a:solidFill>
                <a:latin typeface="Poppins" panose="02000000000000000000" pitchFamily="2" charset="0"/>
                <a:cs typeface="Poppins" panose="02000000000000000000" pitchFamily="2" charset="0"/>
              </a:rPr>
              <a:t> pre-</a:t>
            </a:r>
            <a:r>
              <a:rPr lang="en-US" altLang="en-US" sz="2400" err="1">
                <a:solidFill>
                  <a:srgbClr val="072783"/>
                </a:solidFill>
                <a:latin typeface="Poppins" panose="02000000000000000000" pitchFamily="2" charset="0"/>
                <a:cs typeface="Poppins" panose="02000000000000000000" pitchFamily="2" charset="0"/>
              </a:rPr>
              <a:t>establecidas</a:t>
            </a:r>
            <a:r>
              <a:rPr lang="en-US" altLang="en-US" sz="2400">
                <a:solidFill>
                  <a:srgbClr val="072783"/>
                </a:solidFill>
                <a:latin typeface="Poppins" panose="02000000000000000000" pitchFamily="2" charset="0"/>
                <a:cs typeface="Poppins" panose="02000000000000000000" pitchFamily="2" charset="0"/>
              </a:rPr>
              <a:t>.</a:t>
            </a:r>
          </a:p>
          <a:p>
            <a:pPr marL="1155700" indent="-457200" algn="just">
              <a:spcBef>
                <a:spcPts val="1300"/>
              </a:spcBef>
              <a:buFont typeface="Arial" panose="020B0604020202020204" pitchFamily="34" charset="0"/>
              <a:buChar char="•"/>
            </a:pPr>
            <a:r>
              <a:rPr lang="en-US" altLang="en-US" sz="2400" err="1">
                <a:solidFill>
                  <a:srgbClr val="072783"/>
                </a:solidFill>
                <a:latin typeface="Poppins" panose="02000000000000000000" pitchFamily="2" charset="0"/>
                <a:cs typeface="Poppins" panose="02000000000000000000" pitchFamily="2" charset="0"/>
              </a:rPr>
              <a:t>Utiliza</a:t>
            </a:r>
            <a:r>
              <a:rPr lang="en-US" altLang="en-US" sz="2400">
                <a:solidFill>
                  <a:srgbClr val="072783"/>
                </a:solidFill>
                <a:latin typeface="Poppins" panose="02000000000000000000" pitchFamily="2" charset="0"/>
                <a:cs typeface="Poppins" panose="02000000000000000000" pitchFamily="2" charset="0"/>
              </a:rPr>
              <a:t> </a:t>
            </a:r>
            <a:r>
              <a:rPr lang="en-US" altLang="en-US" sz="2400" err="1">
                <a:solidFill>
                  <a:srgbClr val="072783"/>
                </a:solidFill>
                <a:latin typeface="Poppins" panose="02000000000000000000" pitchFamily="2" charset="0"/>
                <a:cs typeface="Poppins" panose="02000000000000000000" pitchFamily="2" charset="0"/>
              </a:rPr>
              <a:t>reglas</a:t>
            </a:r>
            <a:r>
              <a:rPr lang="en-US" altLang="en-US" sz="2400">
                <a:solidFill>
                  <a:srgbClr val="072783"/>
                </a:solidFill>
                <a:latin typeface="Poppins" panose="02000000000000000000" pitchFamily="2" charset="0"/>
                <a:cs typeface="Poppins" panose="02000000000000000000" pitchFamily="2" charset="0"/>
              </a:rPr>
              <a:t> </a:t>
            </a:r>
            <a:r>
              <a:rPr lang="en-US" altLang="en-US" sz="2400" err="1">
                <a:solidFill>
                  <a:srgbClr val="072783"/>
                </a:solidFill>
                <a:latin typeface="Poppins" panose="02000000000000000000" pitchFamily="2" charset="0"/>
                <a:cs typeface="Poppins" panose="02000000000000000000" pitchFamily="2" charset="0"/>
              </a:rPr>
              <a:t>generativas</a:t>
            </a:r>
            <a:r>
              <a:rPr lang="en-US" altLang="en-US" sz="2400">
                <a:solidFill>
                  <a:srgbClr val="072783"/>
                </a:solidFill>
                <a:latin typeface="Poppins" panose="02000000000000000000" pitchFamily="2" charset="0"/>
                <a:cs typeface="Poppins" panose="02000000000000000000" pitchFamily="2" charset="0"/>
              </a:rPr>
              <a:t>, </a:t>
            </a:r>
            <a:r>
              <a:rPr lang="en-US" altLang="en-US" sz="2400" err="1">
                <a:solidFill>
                  <a:srgbClr val="072783"/>
                </a:solidFill>
                <a:latin typeface="Poppins" panose="02000000000000000000" pitchFamily="2" charset="0"/>
                <a:cs typeface="Poppins" panose="02000000000000000000" pitchFamily="2" charset="0"/>
              </a:rPr>
              <a:t>creando</a:t>
            </a:r>
            <a:r>
              <a:rPr lang="en-US" altLang="en-US" sz="2400">
                <a:solidFill>
                  <a:srgbClr val="072783"/>
                </a:solidFill>
                <a:latin typeface="Poppins" panose="02000000000000000000" pitchFamily="2" charset="0"/>
                <a:cs typeface="Poppins" panose="02000000000000000000" pitchFamily="2" charset="0"/>
              </a:rPr>
              <a:t> un </a:t>
            </a:r>
            <a:r>
              <a:rPr lang="en-US" altLang="en-US" sz="2400" err="1">
                <a:solidFill>
                  <a:srgbClr val="072783"/>
                </a:solidFill>
                <a:latin typeface="Poppins" panose="02000000000000000000" pitchFamily="2" charset="0"/>
                <a:cs typeface="Poppins" panose="02000000000000000000" pitchFamily="2" charset="0"/>
              </a:rPr>
              <a:t>entorno</a:t>
            </a:r>
            <a:r>
              <a:rPr lang="en-US" altLang="en-US" sz="2400">
                <a:solidFill>
                  <a:srgbClr val="072783"/>
                </a:solidFill>
                <a:latin typeface="Poppins" panose="02000000000000000000" pitchFamily="2" charset="0"/>
                <a:cs typeface="Poppins" panose="02000000000000000000" pitchFamily="2" charset="0"/>
              </a:rPr>
              <a:t> </a:t>
            </a:r>
            <a:r>
              <a:rPr lang="en-US" altLang="en-US" sz="2400" err="1">
                <a:solidFill>
                  <a:srgbClr val="072783"/>
                </a:solidFill>
                <a:latin typeface="Poppins" panose="02000000000000000000" pitchFamily="2" charset="0"/>
                <a:cs typeface="Poppins" panose="02000000000000000000" pitchFamily="2" charset="0"/>
              </a:rPr>
              <a:t>ágil</a:t>
            </a:r>
            <a:r>
              <a:rPr lang="en-US" altLang="en-US" sz="2400">
                <a:solidFill>
                  <a:srgbClr val="072783"/>
                </a:solidFill>
                <a:latin typeface="Poppins" panose="02000000000000000000" pitchFamily="2" charset="0"/>
                <a:cs typeface="Poppins" panose="02000000000000000000" pitchFamily="2" charset="0"/>
              </a:rPr>
              <a:t> para la </a:t>
            </a:r>
            <a:r>
              <a:rPr lang="en-US" altLang="en-US" sz="2400" err="1">
                <a:solidFill>
                  <a:srgbClr val="072783"/>
                </a:solidFill>
                <a:latin typeface="Poppins" panose="02000000000000000000" pitchFamily="2" charset="0"/>
                <a:cs typeface="Poppins" panose="02000000000000000000" pitchFamily="2" charset="0"/>
              </a:rPr>
              <a:t>entrega</a:t>
            </a:r>
            <a:r>
              <a:rPr lang="en-US" altLang="en-US" sz="2400">
                <a:solidFill>
                  <a:srgbClr val="072783"/>
                </a:solidFill>
                <a:latin typeface="Poppins" panose="02000000000000000000" pitchFamily="2" charset="0"/>
                <a:cs typeface="Poppins" panose="02000000000000000000" pitchFamily="2" charset="0"/>
              </a:rPr>
              <a:t> de </a:t>
            </a:r>
            <a:r>
              <a:rPr lang="en-US" altLang="en-US" sz="2400" err="1">
                <a:solidFill>
                  <a:srgbClr val="072783"/>
                </a:solidFill>
                <a:latin typeface="Poppins" panose="02000000000000000000" pitchFamily="2" charset="0"/>
                <a:cs typeface="Poppins" panose="02000000000000000000" pitchFamily="2" charset="0"/>
              </a:rPr>
              <a:t>proyectos</a:t>
            </a:r>
            <a:r>
              <a:rPr lang="en-US" altLang="en-US" sz="2400">
                <a:solidFill>
                  <a:srgbClr val="072783"/>
                </a:solidFill>
                <a:latin typeface="Poppins" panose="02000000000000000000" pitchFamily="2" charset="0"/>
                <a:cs typeface="Poppins" panose="02000000000000000000" pitchFamily="2" charset="0"/>
              </a:rPr>
              <a:t>.</a:t>
            </a:r>
          </a:p>
          <a:p>
            <a:pPr marL="1155700" indent="-457200" algn="just">
              <a:spcBef>
                <a:spcPts val="1300"/>
              </a:spcBef>
              <a:buFont typeface="Arial" panose="020B0604020202020204" pitchFamily="34" charset="0"/>
              <a:buChar char="•"/>
            </a:pPr>
            <a:endParaRPr lang="en-US" altLang="en-US" sz="2400">
              <a:solidFill>
                <a:srgbClr val="072783"/>
              </a:solidFill>
              <a:latin typeface="Poppins" panose="02000000000000000000" pitchFamily="2" charset="0"/>
              <a:cs typeface="Poppins" panose="02000000000000000000" pitchFamily="2" charset="0"/>
            </a:endParaRPr>
          </a:p>
        </p:txBody>
      </p:sp>
      <p:pic>
        <p:nvPicPr>
          <p:cNvPr id="4" name="Picture 3">
            <a:extLst>
              <a:ext uri="{FF2B5EF4-FFF2-40B4-BE49-F238E27FC236}">
                <a16:creationId xmlns:a16="http://schemas.microsoft.com/office/drawing/2014/main" id="{4C29549A-C3B4-4165-8347-CC3293B149F3}"/>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378958824"/>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6463" y="466275"/>
            <a:ext cx="11056132" cy="783908"/>
          </a:xfrm>
        </p:spPr>
        <p:txBody>
          <a:bodyPr/>
          <a:lstStyle/>
          <a:p>
            <a:pPr>
              <a:defRPr/>
            </a:pPr>
            <a:r>
              <a:rPr lang="en-US" sz="4400"/>
              <a:t>SCRUM FWK</a:t>
            </a:r>
            <a:endParaRPr lang="en-US" sz="4400">
              <a:solidFill>
                <a:srgbClr val="1D4BF1"/>
              </a:solidFill>
            </a:endParaRPr>
          </a:p>
        </p:txBody>
      </p:sp>
      <p:grpSp>
        <p:nvGrpSpPr>
          <p:cNvPr id="31" name="Group 2"/>
          <p:cNvGrpSpPr>
            <a:grpSpLocks/>
          </p:cNvGrpSpPr>
          <p:nvPr/>
        </p:nvGrpSpPr>
        <p:grpSpPr bwMode="auto">
          <a:xfrm>
            <a:off x="636463" y="1554904"/>
            <a:ext cx="4139122" cy="2044168"/>
            <a:chOff x="0" y="0"/>
            <a:chExt cx="2608" cy="1288"/>
          </a:xfrm>
        </p:grpSpPr>
        <p:sp>
          <p:nvSpPr>
            <p:cNvPr id="32" name="AutoShape 3"/>
            <p:cNvSpPr>
              <a:spLocks/>
            </p:cNvSpPr>
            <p:nvPr/>
          </p:nvSpPr>
          <p:spPr bwMode="auto">
            <a:xfrm>
              <a:off x="8" y="0"/>
              <a:ext cx="2600" cy="1288"/>
            </a:xfrm>
            <a:prstGeom prst="roundRect">
              <a:avLst>
                <a:gd name="adj" fmla="val 14903"/>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a:latin typeface="Gill Sans" pitchFamily="80" charset="0"/>
                <a:ea typeface="ヒラギノ角ゴ Pro W3" pitchFamily="80" charset="-128"/>
                <a:sym typeface="Gill Sans" pitchFamily="80" charset="0"/>
              </a:endParaRPr>
            </a:p>
          </p:txBody>
        </p:sp>
        <p:sp>
          <p:nvSpPr>
            <p:cNvPr id="33" name="Rectangle 4"/>
            <p:cNvSpPr>
              <a:spLocks/>
            </p:cNvSpPr>
            <p:nvPr/>
          </p:nvSpPr>
          <p:spPr bwMode="auto">
            <a:xfrm>
              <a:off x="96" y="392"/>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buClr>
                  <a:srgbClr val="FFFFFF"/>
                </a:buClr>
                <a:buSzPct val="125000"/>
                <a:buFont typeface="Gill Sans" pitchFamily="1" charset="0"/>
                <a:buChar char="•"/>
              </a:pPr>
              <a:r>
                <a:rPr lang="en-US" altLang="en-US" sz="2799">
                  <a:solidFill>
                    <a:srgbClr val="FFFFFF"/>
                  </a:solidFill>
                </a:rPr>
                <a:t>Product owner</a:t>
              </a:r>
            </a:p>
            <a:p>
              <a:pPr algn="l" eaLnBrk="1" hangingPunct="1">
                <a:buClr>
                  <a:srgbClr val="FFFFFF"/>
                </a:buClr>
                <a:buSzPct val="125000"/>
                <a:buFont typeface="Gill Sans" pitchFamily="1" charset="0"/>
                <a:buChar char="•"/>
              </a:pPr>
              <a:r>
                <a:rPr lang="en-US" altLang="en-US" sz="2799">
                  <a:solidFill>
                    <a:srgbClr val="FFFFFF"/>
                  </a:solidFill>
                </a:rPr>
                <a:t>Scrum Master</a:t>
              </a:r>
            </a:p>
            <a:p>
              <a:pPr algn="l" eaLnBrk="1" hangingPunct="1">
                <a:buClr>
                  <a:srgbClr val="FFFFFF"/>
                </a:buClr>
                <a:buSzPct val="125000"/>
                <a:buFont typeface="Gill Sans" pitchFamily="1" charset="0"/>
                <a:buChar char="•"/>
              </a:pPr>
              <a:r>
                <a:rPr lang="en-US" altLang="en-US" sz="2799">
                  <a:solidFill>
                    <a:srgbClr val="FFFFFF"/>
                  </a:solidFill>
                </a:rPr>
                <a:t>Team</a:t>
              </a:r>
            </a:p>
          </p:txBody>
        </p:sp>
        <p:sp>
          <p:nvSpPr>
            <p:cNvPr id="34" name="Rectangle 5"/>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35" name="AutoShape 6"/>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36" name="AutoShape 7"/>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37" name="Rectangle 8"/>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38" name="Rectangle 9"/>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39" name="Rectangle 10"/>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3199">
                  <a:solidFill>
                    <a:srgbClr val="FFFFFF"/>
                  </a:solidFill>
                </a:rPr>
                <a:t>Roles</a:t>
              </a:r>
            </a:p>
          </p:txBody>
        </p:sp>
      </p:grpSp>
      <p:grpSp>
        <p:nvGrpSpPr>
          <p:cNvPr id="40" name="Group 11"/>
          <p:cNvGrpSpPr>
            <a:grpSpLocks/>
          </p:cNvGrpSpPr>
          <p:nvPr/>
        </p:nvGrpSpPr>
        <p:grpSpPr bwMode="auto">
          <a:xfrm>
            <a:off x="3886214" y="2592524"/>
            <a:ext cx="4139122" cy="2526642"/>
            <a:chOff x="0" y="0"/>
            <a:chExt cx="2608" cy="1592"/>
          </a:xfrm>
        </p:grpSpPr>
        <p:sp>
          <p:nvSpPr>
            <p:cNvPr id="41" name="AutoShape 12"/>
            <p:cNvSpPr>
              <a:spLocks/>
            </p:cNvSpPr>
            <p:nvPr/>
          </p:nvSpPr>
          <p:spPr bwMode="auto">
            <a:xfrm>
              <a:off x="8" y="0"/>
              <a:ext cx="2600" cy="1592"/>
            </a:xfrm>
            <a:prstGeom prst="roundRect">
              <a:avLst>
                <a:gd name="adj" fmla="val 12060"/>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a:latin typeface="Gill Sans" pitchFamily="80" charset="0"/>
                <a:ea typeface="ヒラギノ角ゴ Pro W3" pitchFamily="80" charset="-128"/>
                <a:sym typeface="Gill Sans" pitchFamily="80" charset="0"/>
              </a:endParaRPr>
            </a:p>
          </p:txBody>
        </p:sp>
        <p:sp>
          <p:nvSpPr>
            <p:cNvPr id="42" name="Rectangle 13"/>
            <p:cNvSpPr>
              <a:spLocks/>
            </p:cNvSpPr>
            <p:nvPr/>
          </p:nvSpPr>
          <p:spPr bwMode="auto">
            <a:xfrm>
              <a:off x="96" y="392"/>
              <a:ext cx="2320"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buClr>
                  <a:srgbClr val="FFFFFF"/>
                </a:buClr>
                <a:buSzPct val="125000"/>
                <a:buFont typeface="Gill Sans" pitchFamily="1" charset="0"/>
                <a:buChar char="•"/>
              </a:pPr>
              <a:r>
                <a:rPr lang="en-US" altLang="en-US" sz="2799">
                  <a:solidFill>
                    <a:srgbClr val="FFFFFF"/>
                  </a:solidFill>
                </a:rPr>
                <a:t>Sprint planning</a:t>
              </a:r>
            </a:p>
            <a:p>
              <a:pPr algn="l" eaLnBrk="1" hangingPunct="1">
                <a:buClr>
                  <a:srgbClr val="FFFFFF"/>
                </a:buClr>
                <a:buSzPct val="125000"/>
                <a:buFont typeface="Gill Sans" pitchFamily="1" charset="0"/>
                <a:buChar char="•"/>
              </a:pPr>
              <a:r>
                <a:rPr lang="en-US" altLang="en-US" sz="2799">
                  <a:solidFill>
                    <a:srgbClr val="FFFFFF"/>
                  </a:solidFill>
                </a:rPr>
                <a:t>Sprint review</a:t>
              </a:r>
            </a:p>
            <a:p>
              <a:pPr algn="l" eaLnBrk="1" hangingPunct="1">
                <a:buClr>
                  <a:srgbClr val="FFFFFF"/>
                </a:buClr>
                <a:buSzPct val="125000"/>
                <a:buFont typeface="Gill Sans" pitchFamily="1" charset="0"/>
                <a:buChar char="•"/>
              </a:pPr>
              <a:r>
                <a:rPr lang="en-US" altLang="en-US" sz="2799">
                  <a:solidFill>
                    <a:srgbClr val="FFFFFF"/>
                  </a:solidFill>
                </a:rPr>
                <a:t>Sprint retrospective</a:t>
              </a:r>
            </a:p>
            <a:p>
              <a:pPr algn="l" eaLnBrk="1" hangingPunct="1">
                <a:buClr>
                  <a:srgbClr val="FFFFFF"/>
                </a:buClr>
                <a:buSzPct val="125000"/>
                <a:buFont typeface="Gill Sans" pitchFamily="1" charset="0"/>
                <a:buChar char="•"/>
              </a:pPr>
              <a:r>
                <a:rPr lang="en-US" altLang="en-US" sz="2799">
                  <a:solidFill>
                    <a:srgbClr val="FFFFFF"/>
                  </a:solidFill>
                </a:rPr>
                <a:t>Daily scrum meeting</a:t>
              </a:r>
            </a:p>
          </p:txBody>
        </p:sp>
        <p:sp>
          <p:nvSpPr>
            <p:cNvPr id="43" name="Rectangle 14"/>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44"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45"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46" name="Rectangle 17"/>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47" name="Rectangle 18"/>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48" name="Rectangle 19"/>
            <p:cNvSpPr>
              <a:spLocks/>
            </p:cNvSpPr>
            <p:nvPr/>
          </p:nvSpPr>
          <p:spPr bwMode="auto">
            <a:xfrm>
              <a:off x="104" y="8"/>
              <a:ext cx="151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3199" err="1">
                  <a:solidFill>
                    <a:srgbClr val="FFFFFF"/>
                  </a:solidFill>
                </a:rPr>
                <a:t>Ceremonias</a:t>
              </a:r>
              <a:endParaRPr lang="en-US" altLang="en-US" sz="3199">
                <a:solidFill>
                  <a:srgbClr val="FFFFFF"/>
                </a:solidFill>
              </a:endParaRPr>
            </a:p>
          </p:txBody>
        </p:sp>
      </p:grpSp>
      <p:pic>
        <p:nvPicPr>
          <p:cNvPr id="30" name="Picture 29">
            <a:extLst>
              <a:ext uri="{FF2B5EF4-FFF2-40B4-BE49-F238E27FC236}">
                <a16:creationId xmlns:a16="http://schemas.microsoft.com/office/drawing/2014/main" id="{DDA7263B-B55B-409A-9DA8-F50FA33EDCA3}"/>
              </a:ext>
            </a:extLst>
          </p:cNvPr>
          <p:cNvPicPr>
            <a:picLocks noChangeAspect="1"/>
          </p:cNvPicPr>
          <p:nvPr/>
        </p:nvPicPr>
        <p:blipFill>
          <a:blip r:embed="rId3">
            <a:lum bright="70000" contrast="-70000"/>
          </a:blip>
          <a:stretch>
            <a:fillRect/>
          </a:stretch>
        </p:blipFill>
        <p:spPr>
          <a:xfrm>
            <a:off x="10910718" y="324355"/>
            <a:ext cx="841409" cy="846524"/>
          </a:xfrm>
          <a:prstGeom prst="rect">
            <a:avLst/>
          </a:prstGeom>
        </p:spPr>
      </p:pic>
      <p:grpSp>
        <p:nvGrpSpPr>
          <p:cNvPr id="58" name="Group 11"/>
          <p:cNvGrpSpPr>
            <a:grpSpLocks/>
          </p:cNvGrpSpPr>
          <p:nvPr/>
        </p:nvGrpSpPr>
        <p:grpSpPr bwMode="auto">
          <a:xfrm>
            <a:off x="7613005" y="4358501"/>
            <a:ext cx="4139122" cy="2026146"/>
            <a:chOff x="0" y="0"/>
            <a:chExt cx="2608" cy="1592"/>
          </a:xfrm>
        </p:grpSpPr>
        <p:sp>
          <p:nvSpPr>
            <p:cNvPr id="59" name="AutoShape 12"/>
            <p:cNvSpPr>
              <a:spLocks/>
            </p:cNvSpPr>
            <p:nvPr/>
          </p:nvSpPr>
          <p:spPr bwMode="auto">
            <a:xfrm>
              <a:off x="8" y="0"/>
              <a:ext cx="2600" cy="1592"/>
            </a:xfrm>
            <a:prstGeom prst="roundRect">
              <a:avLst>
                <a:gd name="adj" fmla="val 12060"/>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a:latin typeface="Gill Sans" pitchFamily="80" charset="0"/>
                <a:ea typeface="ヒラギノ角ゴ Pro W3" pitchFamily="80" charset="-128"/>
                <a:sym typeface="Gill Sans" pitchFamily="80" charset="0"/>
              </a:endParaRPr>
            </a:p>
          </p:txBody>
        </p:sp>
        <p:sp>
          <p:nvSpPr>
            <p:cNvPr id="60" name="Rectangle 13"/>
            <p:cNvSpPr>
              <a:spLocks/>
            </p:cNvSpPr>
            <p:nvPr/>
          </p:nvSpPr>
          <p:spPr bwMode="auto">
            <a:xfrm>
              <a:off x="96" y="392"/>
              <a:ext cx="2320"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buClr>
                  <a:srgbClr val="FFFFFF"/>
                </a:buClr>
                <a:buSzPct val="125000"/>
                <a:buFont typeface="Gill Sans" pitchFamily="1" charset="0"/>
                <a:buChar char="•"/>
              </a:pPr>
              <a:r>
                <a:rPr lang="en-US" altLang="en-US" sz="2799">
                  <a:solidFill>
                    <a:srgbClr val="FFFFFF"/>
                  </a:solidFill>
                </a:rPr>
                <a:t>Product backlog</a:t>
              </a:r>
            </a:p>
            <a:p>
              <a:pPr algn="l" eaLnBrk="1" hangingPunct="1">
                <a:buClr>
                  <a:srgbClr val="FFFFFF"/>
                </a:buClr>
                <a:buSzPct val="125000"/>
                <a:buFont typeface="Gill Sans" pitchFamily="1" charset="0"/>
                <a:buChar char="•"/>
              </a:pPr>
              <a:r>
                <a:rPr lang="en-US" altLang="en-US" sz="2799">
                  <a:solidFill>
                    <a:srgbClr val="FFFFFF"/>
                  </a:solidFill>
                </a:rPr>
                <a:t>Sprint backlog</a:t>
              </a:r>
            </a:p>
            <a:p>
              <a:pPr algn="l" eaLnBrk="1" hangingPunct="1">
                <a:buClr>
                  <a:srgbClr val="FFFFFF"/>
                </a:buClr>
                <a:buSzPct val="125000"/>
                <a:buFont typeface="Gill Sans" pitchFamily="1" charset="0"/>
                <a:buChar char="•"/>
              </a:pPr>
              <a:r>
                <a:rPr lang="en-US" altLang="en-US" sz="2799" err="1">
                  <a:solidFill>
                    <a:srgbClr val="FFFFFF"/>
                  </a:solidFill>
                </a:rPr>
                <a:t>Burndown</a:t>
              </a:r>
              <a:r>
                <a:rPr lang="en-US" altLang="en-US" sz="2799">
                  <a:solidFill>
                    <a:srgbClr val="FFFFFF"/>
                  </a:solidFill>
                </a:rPr>
                <a:t> charts</a:t>
              </a:r>
            </a:p>
          </p:txBody>
        </p:sp>
        <p:sp>
          <p:nvSpPr>
            <p:cNvPr id="61" name="Rectangle 14"/>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62"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63"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64" name="Rectangle 17"/>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65" name="Rectangle 18"/>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66" name="Rectangle 19"/>
            <p:cNvSpPr>
              <a:spLocks/>
            </p:cNvSpPr>
            <p:nvPr/>
          </p:nvSpPr>
          <p:spPr bwMode="auto">
            <a:xfrm>
              <a:off x="104" y="8"/>
              <a:ext cx="151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3199" err="1">
                  <a:solidFill>
                    <a:srgbClr val="FFFFFF"/>
                  </a:solidFill>
                </a:rPr>
                <a:t>Artefactos</a:t>
              </a:r>
              <a:endParaRPr lang="en-US" altLang="en-US" sz="3199">
                <a:solidFill>
                  <a:srgbClr val="FFFFFF"/>
                </a:solidFill>
              </a:endParaRPr>
            </a:p>
          </p:txBody>
        </p:sp>
      </p:grpSp>
    </p:spTree>
    <p:extLst>
      <p:ext uri="{BB962C8B-B14F-4D97-AF65-F5344CB8AC3E}">
        <p14:creationId xmlns:p14="http://schemas.microsoft.com/office/powerpoint/2010/main" val="308604001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EFC672-01A4-4550-BF22-5F61BD45F062}"/>
              </a:ext>
            </a:extLst>
          </p:cNvPr>
          <p:cNvSpPr txBox="1"/>
          <p:nvPr/>
        </p:nvSpPr>
        <p:spPr>
          <a:xfrm>
            <a:off x="3867221" y="4164638"/>
            <a:ext cx="4184073" cy="984885"/>
          </a:xfrm>
          <a:prstGeom prst="rect">
            <a:avLst/>
          </a:prstGeom>
          <a:noFill/>
        </p:spPr>
        <p:txBody>
          <a:bodyPr wrap="square" lIns="0" tIns="0" rIns="0" bIns="0" rtlCol="0" anchor="t">
            <a:spAutoFit/>
          </a:bodyPr>
          <a:lstStyle/>
          <a:p>
            <a:pPr algn="ctr" eaLnBrk="1" hangingPunct="1"/>
            <a:r>
              <a:rPr lang="en-US" sz="3200">
                <a:solidFill>
                  <a:srgbClr val="0B3CC8"/>
                </a:solidFill>
                <a:latin typeface="Poppins bold" panose="00000800000000000000" pitchFamily="2" charset="0"/>
              </a:rPr>
              <a:t>Federico </a:t>
            </a:r>
            <a:r>
              <a:rPr lang="en-US" sz="3200">
                <a:solidFill>
                  <a:srgbClr val="0B3CC8"/>
                </a:solidFill>
                <a:latin typeface="Poppins bold"/>
              </a:rPr>
              <a:t>Ramundo</a:t>
            </a:r>
            <a:endParaRPr lang="en-US"/>
          </a:p>
          <a:p>
            <a:pPr algn="ctr" eaLnBrk="1" hangingPunct="1"/>
            <a:r>
              <a:rPr lang="en-US" sz="3200">
                <a:solidFill>
                  <a:srgbClr val="0B3CC8"/>
                </a:solidFill>
                <a:latin typeface="Poppins" panose="02000000000000000000" pitchFamily="2" charset="0"/>
                <a:cs typeface="Poppins" panose="02000000000000000000" pitchFamily="2" charset="0"/>
              </a:rPr>
              <a:t>Program Manager</a:t>
            </a:r>
            <a:endParaRPr lang="en-US" sz="3200">
              <a:solidFill>
                <a:srgbClr val="0B3CC8"/>
              </a:solidFill>
              <a:latin typeface="Poppins" panose="02000000000000000000" pitchFamily="2" charset="0"/>
              <a:ea typeface="ＭＳ Ｐゴシック" charset="0"/>
              <a:cs typeface="Poppins" panose="02000000000000000000"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70811">
            <a:off x="6633276" y="2045516"/>
            <a:ext cx="6841771" cy="5757231"/>
          </a:xfrm>
          <a:prstGeom prst="rect">
            <a:avLst/>
          </a:prstGeom>
        </p:spPr>
      </p:pic>
      <p:sp>
        <p:nvSpPr>
          <p:cNvPr id="6" name="Rectangle 5"/>
          <p:cNvSpPr/>
          <p:nvPr/>
        </p:nvSpPr>
        <p:spPr>
          <a:xfrm>
            <a:off x="695460" y="618186"/>
            <a:ext cx="656044" cy="131827"/>
          </a:xfrm>
          <a:prstGeom prst="rect">
            <a:avLst/>
          </a:prstGeom>
          <a:solidFill>
            <a:srgbClr val="0B3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7" name="Picture 6"/>
          <p:cNvPicPr>
            <a:picLocks noChangeAspect="1"/>
          </p:cNvPicPr>
          <p:nvPr/>
        </p:nvPicPr>
        <p:blipFill>
          <a:blip r:embed="rId3">
            <a:lum bright="70000" contrast="-70000"/>
          </a:blip>
          <a:stretch>
            <a:fillRect/>
          </a:stretch>
        </p:blipFill>
        <p:spPr>
          <a:xfrm>
            <a:off x="10910718" y="324355"/>
            <a:ext cx="841409" cy="846524"/>
          </a:xfrm>
          <a:prstGeom prst="rect">
            <a:avLst/>
          </a:prstGeom>
        </p:spPr>
      </p:pic>
      <p:sp>
        <p:nvSpPr>
          <p:cNvPr id="8" name="TextBox 7">
            <a:extLst>
              <a:ext uri="{FF2B5EF4-FFF2-40B4-BE49-F238E27FC236}">
                <a16:creationId xmlns:a16="http://schemas.microsoft.com/office/drawing/2014/main" id="{DCA330EF-FC28-4A59-8239-C7AF4FD76CFA}"/>
              </a:ext>
            </a:extLst>
          </p:cNvPr>
          <p:cNvSpPr txBox="1"/>
          <p:nvPr/>
        </p:nvSpPr>
        <p:spPr>
          <a:xfrm>
            <a:off x="3866615" y="2225125"/>
            <a:ext cx="4184073" cy="984885"/>
          </a:xfrm>
          <a:prstGeom prst="rect">
            <a:avLst/>
          </a:prstGeom>
          <a:noFill/>
        </p:spPr>
        <p:txBody>
          <a:bodyPr wrap="square" lIns="0" tIns="0" rIns="0" bIns="0" rtlCol="0" anchor="t">
            <a:spAutoFit/>
          </a:bodyPr>
          <a:lstStyle/>
          <a:p>
            <a:pPr algn="ctr" eaLnBrk="1" hangingPunct="1"/>
            <a:r>
              <a:rPr lang="en-US" sz="3200" dirty="0">
                <a:solidFill>
                  <a:srgbClr val="0B3CC8"/>
                </a:solidFill>
                <a:latin typeface="Poppins bold" panose="00000800000000000000" pitchFamily="2" charset="0"/>
                <a:cs typeface="Poppins bold" panose="00000800000000000000" pitchFamily="2" charset="0"/>
              </a:rPr>
              <a:t>Gastón Mikoc</a:t>
            </a:r>
          </a:p>
          <a:p>
            <a:pPr algn="ctr" eaLnBrk="1" hangingPunct="1"/>
            <a:r>
              <a:rPr lang="en-US" sz="3200" dirty="0">
                <a:solidFill>
                  <a:srgbClr val="0B3CC8"/>
                </a:solidFill>
                <a:latin typeface="Poppins" panose="02000000000000000000" pitchFamily="2" charset="0"/>
                <a:cs typeface="Poppins" panose="02000000000000000000" pitchFamily="2" charset="0"/>
              </a:rPr>
              <a:t>Program Manager</a:t>
            </a:r>
            <a:endParaRPr lang="en-US" sz="3200" dirty="0">
              <a:solidFill>
                <a:srgbClr val="0B3CC8"/>
              </a:solidFill>
              <a:latin typeface="Poppins" panose="02000000000000000000" pitchFamily="2" charset="0"/>
              <a:ea typeface="ＭＳ Ｐゴシック" charset="0"/>
              <a:cs typeface="Poppins" panose="02000000000000000000" pitchFamily="2" charset="0"/>
            </a:endParaRPr>
          </a:p>
        </p:txBody>
      </p:sp>
      <p:pic>
        <p:nvPicPr>
          <p:cNvPr id="9" name="Picture 8">
            <a:extLst>
              <a:ext uri="{FF2B5EF4-FFF2-40B4-BE49-F238E27FC236}">
                <a16:creationId xmlns:a16="http://schemas.microsoft.com/office/drawing/2014/main" id="{1E3DD3B0-C44A-4597-BAAA-32EE7F3CF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70811">
            <a:off x="6772089" y="2185243"/>
            <a:ext cx="6841771" cy="5757231"/>
          </a:xfrm>
          <a:prstGeom prst="rect">
            <a:avLst/>
          </a:prstGeom>
        </p:spPr>
      </p:pic>
      <p:sp>
        <p:nvSpPr>
          <p:cNvPr id="10" name="Rectangle 9">
            <a:extLst>
              <a:ext uri="{FF2B5EF4-FFF2-40B4-BE49-F238E27FC236}">
                <a16:creationId xmlns:a16="http://schemas.microsoft.com/office/drawing/2014/main" id="{F0A44AB1-B8B7-4679-8DE0-1F7EB9973C76}"/>
              </a:ext>
            </a:extLst>
          </p:cNvPr>
          <p:cNvSpPr/>
          <p:nvPr/>
        </p:nvSpPr>
        <p:spPr>
          <a:xfrm>
            <a:off x="835091" y="757913"/>
            <a:ext cx="656044" cy="131827"/>
          </a:xfrm>
          <a:prstGeom prst="rect">
            <a:avLst/>
          </a:prstGeom>
          <a:solidFill>
            <a:srgbClr val="0B3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 name="Picture 10">
            <a:extLst>
              <a:ext uri="{FF2B5EF4-FFF2-40B4-BE49-F238E27FC236}">
                <a16:creationId xmlns:a16="http://schemas.microsoft.com/office/drawing/2014/main" id="{64790D33-BE4E-4B9F-8BC6-74836D3C2E91}"/>
              </a:ext>
            </a:extLst>
          </p:cNvPr>
          <p:cNvPicPr>
            <a:picLocks noChangeAspect="1"/>
          </p:cNvPicPr>
          <p:nvPr/>
        </p:nvPicPr>
        <p:blipFill>
          <a:blip r:embed="rId3">
            <a:lum bright="70000" contrast="-70000"/>
          </a:blip>
          <a:stretch>
            <a:fillRect/>
          </a:stretch>
        </p:blipFill>
        <p:spPr>
          <a:xfrm>
            <a:off x="11048942" y="464082"/>
            <a:ext cx="841409" cy="846524"/>
          </a:xfrm>
          <a:prstGeom prst="rect">
            <a:avLst/>
          </a:prstGeom>
        </p:spPr>
      </p:pic>
    </p:spTree>
    <p:extLst>
      <p:ext uri="{BB962C8B-B14F-4D97-AF65-F5344CB8AC3E}">
        <p14:creationId xmlns:p14="http://schemas.microsoft.com/office/powerpoint/2010/main" val="2995035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2595" y="2421039"/>
            <a:ext cx="10237786" cy="685701"/>
          </a:xfrm>
        </p:spPr>
        <p:txBody>
          <a:bodyPr/>
          <a:lstStyle/>
          <a:p>
            <a:pPr eaLnBrk="1" hangingPunct="1"/>
            <a:r>
              <a:rPr lang="en-US" altLang="es-AR"/>
              <a:t>Roles de SCRUM</a:t>
            </a:r>
          </a:p>
        </p:txBody>
      </p:sp>
      <p:sp>
        <p:nvSpPr>
          <p:cNvPr id="5" name="Subtitle 4"/>
          <p:cNvSpPr txBox="1">
            <a:spLocks/>
          </p:cNvSpPr>
          <p:nvPr/>
        </p:nvSpPr>
        <p:spPr>
          <a:xfrm>
            <a:off x="1951039" y="3412414"/>
            <a:ext cx="10237786" cy="1907678"/>
          </a:xfrm>
          <a:prstGeom prst="rect">
            <a:avLst/>
          </a:prstGeom>
        </p:spPr>
        <p:txBody>
          <a:bodyPr rtlCol="0">
            <a:normAutofit/>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799">
                <a:latin typeface="Poppins" panose="02000000000000000000" pitchFamily="2" charset="0"/>
                <a:ea typeface="+mn-ea"/>
                <a:cs typeface="Poppins" panose="02000000000000000000" pitchFamily="2" charset="0"/>
              </a:rPr>
              <a:t>Product Owner</a:t>
            </a:r>
          </a:p>
          <a:p>
            <a:pPr fontAlgn="auto">
              <a:spcAft>
                <a:spcPts val="0"/>
              </a:spcAft>
              <a:defRPr/>
            </a:pPr>
            <a:r>
              <a:rPr lang="en-US" sz="2799">
                <a:latin typeface="Poppins" panose="02000000000000000000" pitchFamily="2" charset="0"/>
                <a:ea typeface="+mn-ea"/>
                <a:cs typeface="Poppins" panose="02000000000000000000" pitchFamily="2" charset="0"/>
              </a:rPr>
              <a:t>Scrum Master</a:t>
            </a:r>
          </a:p>
          <a:p>
            <a:pPr fontAlgn="auto">
              <a:spcAft>
                <a:spcPts val="0"/>
              </a:spcAft>
              <a:defRPr/>
            </a:pPr>
            <a:r>
              <a:rPr lang="en-US" sz="2799">
                <a:latin typeface="Poppins" panose="02000000000000000000" pitchFamily="2" charset="0"/>
                <a:ea typeface="+mn-ea"/>
                <a:cs typeface="Poppins" panose="02000000000000000000" pitchFamily="2" charset="0"/>
              </a:rPr>
              <a:t>Project Team</a:t>
            </a:r>
          </a:p>
          <a:p>
            <a:pPr fontAlgn="auto">
              <a:spcAft>
                <a:spcPts val="0"/>
              </a:spcAft>
              <a:defRPr/>
            </a:pPr>
            <a:endParaRPr lang="en-US">
              <a:latin typeface="Poppins" panose="02000000000000000000" pitchFamily="2" charset="0"/>
              <a:ea typeface="+mn-ea"/>
              <a:cs typeface="Poppins" panose="02000000000000000000" pitchFamily="2" charset="0"/>
            </a:endParaRPr>
          </a:p>
        </p:txBody>
      </p:sp>
      <p:pic>
        <p:nvPicPr>
          <p:cNvPr id="6" name="Picture 5">
            <a:extLst>
              <a:ext uri="{FF2B5EF4-FFF2-40B4-BE49-F238E27FC236}">
                <a16:creationId xmlns:a16="http://schemas.microsoft.com/office/drawing/2014/main" id="{D32CBA9A-B18D-4E9E-BE73-EEA99C64EA0D}"/>
              </a:ext>
            </a:extLst>
          </p:cNvPr>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18450952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78074"/>
            <a:ext cx="11056132" cy="783908"/>
          </a:xfrm>
        </p:spPr>
        <p:txBody>
          <a:bodyPr/>
          <a:lstStyle/>
          <a:p>
            <a:pPr>
              <a:defRPr/>
            </a:pPr>
            <a:r>
              <a:rPr lang="en-US" sz="4400"/>
              <a:t>Roles &gt;&gt; Product Owner</a:t>
            </a:r>
            <a:endParaRPr lang="en-US" sz="4400">
              <a:solidFill>
                <a:srgbClr val="1D4BF1"/>
              </a:solidFill>
            </a:endParaRPr>
          </a:p>
        </p:txBody>
      </p:sp>
      <p:sp>
        <p:nvSpPr>
          <p:cNvPr id="3" name="Content Placeholder 2"/>
          <p:cNvSpPr>
            <a:spLocks noGrp="1"/>
          </p:cNvSpPr>
          <p:nvPr>
            <p:ph type="body" sz="quarter" idx="10"/>
          </p:nvPr>
        </p:nvSpPr>
        <p:spPr>
          <a:xfrm>
            <a:off x="870633" y="1834476"/>
            <a:ext cx="10665852" cy="4776630"/>
          </a:xfrm>
        </p:spPr>
        <p:txBody>
          <a:bodyPr/>
          <a:lstStyle/>
          <a:p>
            <a:pPr eaLnBrk="1" hangingPunct="1"/>
            <a:r>
              <a:rPr lang="en-US" altLang="es-AR" sz="3999" err="1">
                <a:solidFill>
                  <a:srgbClr val="0B3CC8"/>
                </a:solidFill>
              </a:rPr>
              <a:t>Posiblemente</a:t>
            </a:r>
            <a:r>
              <a:rPr lang="en-US" altLang="es-AR" sz="3999">
                <a:solidFill>
                  <a:srgbClr val="0B3CC8"/>
                </a:solidFill>
              </a:rPr>
              <a:t> un Product Manager o </a:t>
            </a:r>
            <a:r>
              <a:rPr lang="en-US" altLang="es-AR" sz="3999" err="1">
                <a:solidFill>
                  <a:srgbClr val="0B3CC8"/>
                </a:solidFill>
              </a:rPr>
              <a:t>esponsor</a:t>
            </a:r>
            <a:r>
              <a:rPr lang="en-US" altLang="es-AR" sz="3999">
                <a:solidFill>
                  <a:srgbClr val="0B3CC8"/>
                </a:solidFill>
              </a:rPr>
              <a:t> del </a:t>
            </a:r>
            <a:r>
              <a:rPr lang="en-US" altLang="es-AR" sz="3999" err="1">
                <a:solidFill>
                  <a:srgbClr val="0B3CC8"/>
                </a:solidFill>
              </a:rPr>
              <a:t>proyecto</a:t>
            </a:r>
            <a:endParaRPr lang="en-US" altLang="es-AR">
              <a:solidFill>
                <a:srgbClr val="0B3CC8"/>
              </a:solidFill>
            </a:endParaRPr>
          </a:p>
          <a:p>
            <a:pPr lvl="1" eaLnBrk="1" hangingPunct="1"/>
            <a:r>
              <a:rPr lang="en-US" altLang="es-AR" sz="2799" err="1">
                <a:solidFill>
                  <a:srgbClr val="0B3CC8"/>
                </a:solidFill>
              </a:rPr>
              <a:t>Es</a:t>
            </a:r>
            <a:r>
              <a:rPr lang="en-US" altLang="es-AR" sz="2799">
                <a:solidFill>
                  <a:srgbClr val="0B3CC8"/>
                </a:solidFill>
              </a:rPr>
              <a:t> lo que </a:t>
            </a:r>
            <a:r>
              <a:rPr lang="en-US" altLang="es-AR" sz="2799" err="1">
                <a:solidFill>
                  <a:srgbClr val="0B3CC8"/>
                </a:solidFill>
              </a:rPr>
              <a:t>llamamos</a:t>
            </a:r>
            <a:r>
              <a:rPr lang="en-US" altLang="es-AR" sz="2799">
                <a:solidFill>
                  <a:srgbClr val="0B3CC8"/>
                </a:solidFill>
              </a:rPr>
              <a:t> “</a:t>
            </a:r>
            <a:r>
              <a:rPr lang="en-US" altLang="es-AR" sz="2799" err="1">
                <a:solidFill>
                  <a:srgbClr val="0B3CC8"/>
                </a:solidFill>
              </a:rPr>
              <a:t>analista</a:t>
            </a:r>
            <a:r>
              <a:rPr lang="en-US" altLang="es-AR" sz="2799">
                <a:solidFill>
                  <a:srgbClr val="0B3CC8"/>
                </a:solidFill>
              </a:rPr>
              <a:t>” o </a:t>
            </a:r>
            <a:r>
              <a:rPr lang="en-US" altLang="es-AR" sz="2799" err="1">
                <a:solidFill>
                  <a:srgbClr val="0B3CC8"/>
                </a:solidFill>
              </a:rPr>
              <a:t>alguien</a:t>
            </a:r>
            <a:r>
              <a:rPr lang="en-US" altLang="es-AR" sz="2799">
                <a:solidFill>
                  <a:srgbClr val="0B3CC8"/>
                </a:solidFill>
              </a:rPr>
              <a:t> que </a:t>
            </a:r>
            <a:r>
              <a:rPr lang="en-US" altLang="es-AR" sz="2799" err="1">
                <a:solidFill>
                  <a:srgbClr val="0B3CC8"/>
                </a:solidFill>
              </a:rPr>
              <a:t>conoce</a:t>
            </a:r>
            <a:r>
              <a:rPr lang="en-US" altLang="es-AR" sz="2799">
                <a:solidFill>
                  <a:srgbClr val="0B3CC8"/>
                </a:solidFill>
              </a:rPr>
              <a:t> el “</a:t>
            </a:r>
            <a:r>
              <a:rPr lang="en-US" altLang="es-AR" sz="2799" err="1">
                <a:solidFill>
                  <a:srgbClr val="0B3CC8"/>
                </a:solidFill>
              </a:rPr>
              <a:t>negocio</a:t>
            </a:r>
            <a:r>
              <a:rPr lang="en-US" altLang="es-AR" sz="2799">
                <a:solidFill>
                  <a:srgbClr val="0B3CC8"/>
                </a:solidFill>
              </a:rPr>
              <a:t>”</a:t>
            </a:r>
            <a:endParaRPr lang="en-US" altLang="es-AR">
              <a:solidFill>
                <a:srgbClr val="0B3CC8"/>
              </a:solidFill>
            </a:endParaRPr>
          </a:p>
          <a:p>
            <a:pPr eaLnBrk="1" hangingPunct="1"/>
            <a:r>
              <a:rPr lang="en-US" altLang="es-AR" sz="3999" err="1">
                <a:solidFill>
                  <a:srgbClr val="0B3CC8"/>
                </a:solidFill>
              </a:rPr>
              <a:t>Toma</a:t>
            </a:r>
            <a:r>
              <a:rPr lang="en-US" altLang="es-AR" sz="3999">
                <a:solidFill>
                  <a:srgbClr val="0B3CC8"/>
                </a:solidFill>
              </a:rPr>
              <a:t> las </a:t>
            </a:r>
            <a:r>
              <a:rPr lang="en-US" altLang="es-AR" sz="3999" err="1">
                <a:solidFill>
                  <a:srgbClr val="0B3CC8"/>
                </a:solidFill>
              </a:rPr>
              <a:t>decisiones</a:t>
            </a:r>
            <a:r>
              <a:rPr lang="en-US" altLang="es-AR" sz="3999">
                <a:solidFill>
                  <a:srgbClr val="0B3CC8"/>
                </a:solidFill>
              </a:rPr>
              <a:t>, decide </a:t>
            </a:r>
            <a:r>
              <a:rPr lang="en-US" altLang="es-AR" sz="3999" err="1">
                <a:solidFill>
                  <a:srgbClr val="0B3CC8"/>
                </a:solidFill>
              </a:rPr>
              <a:t>qué</a:t>
            </a:r>
            <a:r>
              <a:rPr lang="en-US" altLang="es-AR" sz="3999">
                <a:solidFill>
                  <a:srgbClr val="0B3CC8"/>
                </a:solidFill>
              </a:rPr>
              <a:t> </a:t>
            </a:r>
            <a:r>
              <a:rPr lang="en-US" altLang="es-AR" sz="3999" err="1">
                <a:solidFill>
                  <a:srgbClr val="0B3CC8"/>
                </a:solidFill>
              </a:rPr>
              <a:t>hacer</a:t>
            </a:r>
            <a:r>
              <a:rPr lang="en-US" altLang="es-AR" sz="3999">
                <a:solidFill>
                  <a:srgbClr val="0B3CC8"/>
                </a:solidFill>
              </a:rPr>
              <a:t>, </a:t>
            </a:r>
            <a:r>
              <a:rPr lang="en-US" altLang="es-AR" sz="3999" err="1">
                <a:solidFill>
                  <a:srgbClr val="0B3CC8"/>
                </a:solidFill>
              </a:rPr>
              <a:t>cuando</a:t>
            </a:r>
            <a:r>
              <a:rPr lang="en-US" altLang="es-AR" sz="3999">
                <a:solidFill>
                  <a:srgbClr val="0B3CC8"/>
                </a:solidFill>
              </a:rPr>
              <a:t> y </a:t>
            </a:r>
            <a:r>
              <a:rPr lang="en-US" altLang="es-AR" sz="3999" err="1">
                <a:solidFill>
                  <a:srgbClr val="0B3CC8"/>
                </a:solidFill>
              </a:rPr>
              <a:t>cómo</a:t>
            </a:r>
            <a:r>
              <a:rPr lang="en-US" altLang="es-AR" sz="3999">
                <a:solidFill>
                  <a:srgbClr val="0B3CC8"/>
                </a:solidFill>
              </a:rPr>
              <a:t> (solo backlog).</a:t>
            </a:r>
            <a:endParaRPr lang="en-US" altLang="es-AR">
              <a:solidFill>
                <a:srgbClr val="0B3CC8"/>
              </a:solidFill>
            </a:endParaRPr>
          </a:p>
          <a:p>
            <a:pPr eaLnBrk="1" hangingPunct="1"/>
            <a:r>
              <a:rPr lang="en-US" altLang="es-AR" sz="3999" err="1">
                <a:solidFill>
                  <a:srgbClr val="0B3CC8"/>
                </a:solidFill>
              </a:rPr>
              <a:t>Representa</a:t>
            </a:r>
            <a:r>
              <a:rPr lang="en-US" altLang="es-AR" sz="3999">
                <a:solidFill>
                  <a:srgbClr val="0B3CC8"/>
                </a:solidFill>
              </a:rPr>
              <a:t> al </a:t>
            </a:r>
            <a:r>
              <a:rPr lang="en-US" altLang="es-AR" sz="3999" err="1">
                <a:solidFill>
                  <a:srgbClr val="0B3CC8"/>
                </a:solidFill>
              </a:rPr>
              <a:t>cliente</a:t>
            </a:r>
            <a:endParaRPr lang="en-US" altLang="es-AR">
              <a:solidFill>
                <a:srgbClr val="0B3CC8"/>
              </a:solidFill>
            </a:endParaRPr>
          </a:p>
          <a:p>
            <a:pPr eaLnBrk="1" hangingPunct="1"/>
            <a:r>
              <a:rPr lang="en-US" altLang="es-AR" sz="3999">
                <a:solidFill>
                  <a:srgbClr val="0B3CC8"/>
                </a:solidFill>
              </a:rPr>
              <a:t>etc.</a:t>
            </a:r>
            <a:endParaRPr lang="en-US" altLang="es-AR">
              <a:solidFill>
                <a:srgbClr val="0B3CC8"/>
              </a:solidFill>
            </a:endParaRPr>
          </a:p>
          <a:p>
            <a:pPr lvl="1" eaLnBrk="1" hangingPunct="1"/>
            <a:r>
              <a:rPr lang="en-US" altLang="es-AR" sz="2799">
                <a:solidFill>
                  <a:srgbClr val="0B3CC8"/>
                </a:solidFill>
              </a:rPr>
              <a:t>No </a:t>
            </a:r>
            <a:r>
              <a:rPr lang="en-US" altLang="es-AR" sz="2799" err="1">
                <a:solidFill>
                  <a:srgbClr val="0B3CC8"/>
                </a:solidFill>
              </a:rPr>
              <a:t>es</a:t>
            </a:r>
            <a:r>
              <a:rPr lang="en-US" altLang="es-AR" sz="2799">
                <a:solidFill>
                  <a:srgbClr val="0B3CC8"/>
                </a:solidFill>
              </a:rPr>
              <a:t> </a:t>
            </a:r>
            <a:r>
              <a:rPr lang="en-US" altLang="es-AR" sz="2799" err="1">
                <a:solidFill>
                  <a:srgbClr val="0B3CC8"/>
                </a:solidFill>
              </a:rPr>
              <a:t>alguíen</a:t>
            </a:r>
            <a:r>
              <a:rPr lang="en-US" altLang="es-AR" sz="2799">
                <a:solidFill>
                  <a:srgbClr val="0B3CC8"/>
                </a:solidFill>
              </a:rPr>
              <a:t> </a:t>
            </a:r>
            <a:r>
              <a:rPr lang="en-US" altLang="es-AR" sz="2799" err="1">
                <a:solidFill>
                  <a:srgbClr val="0B3CC8"/>
                </a:solidFill>
              </a:rPr>
              <a:t>técnico</a:t>
            </a:r>
            <a:r>
              <a:rPr lang="en-US" altLang="es-AR" sz="2799">
                <a:solidFill>
                  <a:srgbClr val="0B3CC8"/>
                </a:solidFill>
              </a:rPr>
              <a:t>, PERO….</a:t>
            </a:r>
            <a:endParaRPr lang="en-US" altLang="es-AR">
              <a:solidFill>
                <a:srgbClr val="0B3CC8"/>
              </a:solidFill>
            </a:endParaRPr>
          </a:p>
          <a:p>
            <a:pPr eaLnBrk="1" hangingPunct="1"/>
            <a:endParaRPr lang="en-US" altLang="es-AR">
              <a:solidFill>
                <a:srgbClr val="0B3CC8"/>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67149458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339529"/>
            <a:ext cx="11056132" cy="783908"/>
          </a:xfrm>
        </p:spPr>
        <p:txBody>
          <a:bodyPr/>
          <a:lstStyle/>
          <a:p>
            <a:pPr>
              <a:defRPr/>
            </a:pPr>
            <a:r>
              <a:rPr lang="en-US" sz="4400"/>
              <a:t>Roles &gt;&gt; Product Owner</a:t>
            </a:r>
            <a:endParaRPr lang="en-US" sz="4400">
              <a:solidFill>
                <a:srgbClr val="1D4BF1"/>
              </a:solidFill>
            </a:endParaRPr>
          </a:p>
        </p:txBody>
      </p:sp>
      <p:sp>
        <p:nvSpPr>
          <p:cNvPr id="5" name="Content Placeholder 2"/>
          <p:cNvSpPr>
            <a:spLocks noGrp="1"/>
          </p:cNvSpPr>
          <p:nvPr>
            <p:ph type="body" sz="quarter" idx="10"/>
          </p:nvPr>
        </p:nvSpPr>
        <p:spPr>
          <a:xfrm>
            <a:off x="870633" y="1578280"/>
            <a:ext cx="10665852" cy="5104070"/>
          </a:xfrm>
        </p:spPr>
        <p:txBody>
          <a:bodyPr/>
          <a:lstStyle/>
          <a:p>
            <a:pPr marL="571500" indent="-571500" algn="just">
              <a:lnSpc>
                <a:spcPct val="100000"/>
              </a:lnSpc>
              <a:buFont typeface="Arial" panose="020B0604020202020204" pitchFamily="34" charset="0"/>
              <a:buChar char="•"/>
            </a:pPr>
            <a:r>
              <a:rPr lang="en-US" altLang="en-US" sz="2800">
                <a:solidFill>
                  <a:srgbClr val="0B3CC8"/>
                </a:solidFill>
              </a:rPr>
              <a:t>Define las </a:t>
            </a:r>
            <a:r>
              <a:rPr lang="en-US" altLang="en-US" sz="2800" err="1">
                <a:solidFill>
                  <a:srgbClr val="0B3CC8"/>
                </a:solidFill>
              </a:rPr>
              <a:t>características</a:t>
            </a:r>
            <a:r>
              <a:rPr lang="en-US" altLang="en-US" sz="2800">
                <a:solidFill>
                  <a:srgbClr val="0B3CC8"/>
                </a:solidFill>
              </a:rPr>
              <a:t> del </a:t>
            </a:r>
            <a:r>
              <a:rPr lang="en-US" altLang="en-US" sz="2800" err="1">
                <a:solidFill>
                  <a:srgbClr val="0B3CC8"/>
                </a:solidFill>
              </a:rPr>
              <a:t>producto</a:t>
            </a:r>
            <a:r>
              <a:rPr lang="en-US" altLang="en-US" sz="2800">
                <a:solidFill>
                  <a:srgbClr val="0B3CC8"/>
                </a:solidFill>
              </a:rPr>
              <a:t>.</a:t>
            </a:r>
          </a:p>
          <a:p>
            <a:pPr marL="571500" indent="-571500" algn="just">
              <a:lnSpc>
                <a:spcPct val="100000"/>
              </a:lnSpc>
              <a:buFont typeface="Arial" panose="020B0604020202020204" pitchFamily="34" charset="0"/>
              <a:buChar char="•"/>
            </a:pPr>
            <a:r>
              <a:rPr lang="en-US" altLang="en-US" sz="2800">
                <a:solidFill>
                  <a:srgbClr val="0B3CC8"/>
                </a:solidFill>
              </a:rPr>
              <a:t>Decide la </a:t>
            </a:r>
            <a:r>
              <a:rPr lang="en-US" altLang="en-US" sz="2800" err="1">
                <a:solidFill>
                  <a:srgbClr val="0B3CC8"/>
                </a:solidFill>
              </a:rPr>
              <a:t>fecha</a:t>
            </a:r>
            <a:r>
              <a:rPr lang="en-US" altLang="en-US" sz="2800">
                <a:solidFill>
                  <a:srgbClr val="0B3CC8"/>
                </a:solidFill>
              </a:rPr>
              <a:t> de </a:t>
            </a:r>
            <a:r>
              <a:rPr lang="en-US" altLang="en-US" sz="2800" err="1">
                <a:solidFill>
                  <a:srgbClr val="0B3CC8"/>
                </a:solidFill>
              </a:rPr>
              <a:t>publicación</a:t>
            </a:r>
            <a:r>
              <a:rPr lang="en-US" altLang="en-US" sz="2800">
                <a:solidFill>
                  <a:srgbClr val="0B3CC8"/>
                </a:solidFill>
              </a:rPr>
              <a:t> y el </a:t>
            </a:r>
            <a:r>
              <a:rPr lang="en-US" altLang="en-US" sz="2800" err="1">
                <a:solidFill>
                  <a:srgbClr val="0B3CC8"/>
                </a:solidFill>
              </a:rPr>
              <a:t>contenido</a:t>
            </a:r>
            <a:r>
              <a:rPr lang="en-US" altLang="en-US" sz="2800">
                <a:solidFill>
                  <a:srgbClr val="0B3CC8"/>
                </a:solidFill>
              </a:rPr>
              <a:t>.</a:t>
            </a:r>
          </a:p>
          <a:p>
            <a:pPr marL="571500" indent="-571500" algn="just">
              <a:lnSpc>
                <a:spcPct val="100000"/>
              </a:lnSpc>
              <a:buFont typeface="Arial" panose="020B0604020202020204" pitchFamily="34" charset="0"/>
              <a:buChar char="•"/>
            </a:pPr>
            <a:r>
              <a:rPr lang="en-US" altLang="en-US" sz="2800" err="1">
                <a:solidFill>
                  <a:srgbClr val="0B3CC8"/>
                </a:solidFill>
              </a:rPr>
              <a:t>Es</a:t>
            </a:r>
            <a:r>
              <a:rPr lang="en-US" altLang="en-US" sz="2800">
                <a:solidFill>
                  <a:srgbClr val="0B3CC8"/>
                </a:solidFill>
              </a:rPr>
              <a:t> el </a:t>
            </a:r>
            <a:r>
              <a:rPr lang="en-US" altLang="en-US" sz="2800" err="1">
                <a:solidFill>
                  <a:srgbClr val="0B3CC8"/>
                </a:solidFill>
              </a:rPr>
              <a:t>responsable</a:t>
            </a:r>
            <a:r>
              <a:rPr lang="en-US" altLang="en-US" sz="2800">
                <a:solidFill>
                  <a:srgbClr val="0B3CC8"/>
                </a:solidFill>
              </a:rPr>
              <a:t> de la </a:t>
            </a:r>
            <a:r>
              <a:rPr lang="en-US" altLang="en-US" sz="2800" err="1">
                <a:solidFill>
                  <a:srgbClr val="0B3CC8"/>
                </a:solidFill>
              </a:rPr>
              <a:t>rentabilidad</a:t>
            </a:r>
            <a:r>
              <a:rPr lang="en-US" altLang="en-US" sz="2800">
                <a:solidFill>
                  <a:srgbClr val="0B3CC8"/>
                </a:solidFill>
              </a:rPr>
              <a:t> del Proyecto (ROI).</a:t>
            </a:r>
          </a:p>
          <a:p>
            <a:pPr marL="571500" indent="-571500" algn="just">
              <a:lnSpc>
                <a:spcPct val="100000"/>
              </a:lnSpc>
              <a:buFont typeface="Arial" panose="020B0604020202020204" pitchFamily="34" charset="0"/>
              <a:buChar char="•"/>
            </a:pPr>
            <a:r>
              <a:rPr lang="en-US" altLang="en-US" sz="2800" err="1">
                <a:solidFill>
                  <a:srgbClr val="0B3CC8"/>
                </a:solidFill>
              </a:rPr>
              <a:t>Prioriza</a:t>
            </a:r>
            <a:r>
              <a:rPr lang="en-US" altLang="en-US" sz="2800">
                <a:solidFill>
                  <a:srgbClr val="0B3CC8"/>
                </a:solidFill>
              </a:rPr>
              <a:t> las </a:t>
            </a:r>
            <a:r>
              <a:rPr lang="en-US" altLang="en-US" sz="2800" err="1">
                <a:solidFill>
                  <a:srgbClr val="0B3CC8"/>
                </a:solidFill>
              </a:rPr>
              <a:t>características</a:t>
            </a:r>
            <a:r>
              <a:rPr lang="en-US" altLang="en-US" sz="2800">
                <a:solidFill>
                  <a:srgbClr val="0B3CC8"/>
                </a:solidFill>
              </a:rPr>
              <a:t> de </a:t>
            </a:r>
            <a:r>
              <a:rPr lang="en-US" altLang="en-US" sz="2800" err="1">
                <a:solidFill>
                  <a:srgbClr val="0B3CC8"/>
                </a:solidFill>
              </a:rPr>
              <a:t>acuerdo</a:t>
            </a:r>
            <a:r>
              <a:rPr lang="en-US" altLang="en-US" sz="2800">
                <a:solidFill>
                  <a:srgbClr val="0B3CC8"/>
                </a:solidFill>
              </a:rPr>
              <a:t> al valor de Mercado.</a:t>
            </a:r>
          </a:p>
          <a:p>
            <a:pPr marL="571500" indent="-571500" algn="just">
              <a:lnSpc>
                <a:spcPct val="100000"/>
              </a:lnSpc>
              <a:buFont typeface="Arial" panose="020B0604020202020204" pitchFamily="34" charset="0"/>
              <a:buChar char="•"/>
            </a:pPr>
            <a:r>
              <a:rPr lang="en-US" altLang="en-US" sz="2800" err="1">
                <a:solidFill>
                  <a:srgbClr val="0B3CC8"/>
                </a:solidFill>
              </a:rPr>
              <a:t>Ajusta</a:t>
            </a:r>
            <a:r>
              <a:rPr lang="en-US" altLang="en-US" sz="2800">
                <a:solidFill>
                  <a:srgbClr val="0B3CC8"/>
                </a:solidFill>
              </a:rPr>
              <a:t> las </a:t>
            </a:r>
            <a:r>
              <a:rPr lang="en-US" altLang="en-US" sz="2800" err="1">
                <a:solidFill>
                  <a:srgbClr val="0B3CC8"/>
                </a:solidFill>
              </a:rPr>
              <a:t>características</a:t>
            </a:r>
            <a:r>
              <a:rPr lang="en-US" altLang="en-US" sz="2800">
                <a:solidFill>
                  <a:srgbClr val="0B3CC8"/>
                </a:solidFill>
              </a:rPr>
              <a:t> y la </a:t>
            </a:r>
            <a:r>
              <a:rPr lang="en-US" altLang="en-US" sz="2800" err="1">
                <a:solidFill>
                  <a:srgbClr val="0B3CC8"/>
                </a:solidFill>
              </a:rPr>
              <a:t>prioridad</a:t>
            </a:r>
            <a:r>
              <a:rPr lang="en-US" altLang="en-US" sz="2800">
                <a:solidFill>
                  <a:srgbClr val="0B3CC8"/>
                </a:solidFill>
              </a:rPr>
              <a:t> </a:t>
            </a:r>
            <a:r>
              <a:rPr lang="en-US" altLang="en-US" sz="2800" err="1">
                <a:solidFill>
                  <a:srgbClr val="0B3CC8"/>
                </a:solidFill>
              </a:rPr>
              <a:t>en</a:t>
            </a:r>
            <a:r>
              <a:rPr lang="en-US" altLang="en-US" sz="2800">
                <a:solidFill>
                  <a:srgbClr val="0B3CC8"/>
                </a:solidFill>
              </a:rPr>
              <a:t> </a:t>
            </a:r>
            <a:r>
              <a:rPr lang="en-US" altLang="en-US" sz="2800" err="1">
                <a:solidFill>
                  <a:srgbClr val="0B3CC8"/>
                </a:solidFill>
              </a:rPr>
              <a:t>cada</a:t>
            </a:r>
            <a:r>
              <a:rPr lang="en-US" altLang="en-US" sz="2800">
                <a:solidFill>
                  <a:srgbClr val="0B3CC8"/>
                </a:solidFill>
              </a:rPr>
              <a:t> </a:t>
            </a:r>
            <a:r>
              <a:rPr lang="en-US" altLang="en-US" sz="2800" err="1">
                <a:solidFill>
                  <a:srgbClr val="0B3CC8"/>
                </a:solidFill>
              </a:rPr>
              <a:t>iteración</a:t>
            </a:r>
            <a:r>
              <a:rPr lang="en-US" altLang="en-US" sz="2800">
                <a:solidFill>
                  <a:srgbClr val="0B3CC8"/>
                </a:solidFill>
              </a:rPr>
              <a:t> </a:t>
            </a:r>
            <a:r>
              <a:rPr lang="en-US" altLang="en-US" sz="2800" err="1">
                <a:solidFill>
                  <a:srgbClr val="0B3CC8"/>
                </a:solidFill>
              </a:rPr>
              <a:t>según</a:t>
            </a:r>
            <a:r>
              <a:rPr lang="en-US" altLang="en-US" sz="2800">
                <a:solidFill>
                  <a:srgbClr val="0B3CC8"/>
                </a:solidFill>
              </a:rPr>
              <a:t> sea </a:t>
            </a:r>
            <a:r>
              <a:rPr lang="en-US" altLang="en-US" sz="2800" err="1">
                <a:solidFill>
                  <a:srgbClr val="0B3CC8"/>
                </a:solidFill>
              </a:rPr>
              <a:t>necesario</a:t>
            </a:r>
            <a:r>
              <a:rPr lang="en-US" altLang="en-US" sz="2800">
                <a:solidFill>
                  <a:srgbClr val="0B3CC8"/>
                </a:solidFill>
              </a:rPr>
              <a:t>.</a:t>
            </a:r>
          </a:p>
          <a:p>
            <a:pPr marL="571500" indent="-571500" algn="just">
              <a:lnSpc>
                <a:spcPct val="100000"/>
              </a:lnSpc>
              <a:buFont typeface="Arial" panose="020B0604020202020204" pitchFamily="34" charset="0"/>
              <a:buChar char="•"/>
            </a:pPr>
            <a:r>
              <a:rPr lang="en-US" altLang="en-US" sz="2800" err="1">
                <a:solidFill>
                  <a:srgbClr val="0B3CC8"/>
                </a:solidFill>
              </a:rPr>
              <a:t>Acepta</a:t>
            </a:r>
            <a:r>
              <a:rPr lang="en-US" altLang="en-US" sz="2800">
                <a:solidFill>
                  <a:srgbClr val="0B3CC8"/>
                </a:solidFill>
              </a:rPr>
              <a:t> o </a:t>
            </a:r>
            <a:r>
              <a:rPr lang="en-US" altLang="en-US" sz="2800" err="1">
                <a:solidFill>
                  <a:srgbClr val="0B3CC8"/>
                </a:solidFill>
              </a:rPr>
              <a:t>rechaza</a:t>
            </a:r>
            <a:r>
              <a:rPr lang="en-US" altLang="en-US" sz="2800">
                <a:solidFill>
                  <a:srgbClr val="0B3CC8"/>
                </a:solidFill>
              </a:rPr>
              <a:t> </a:t>
            </a:r>
            <a:r>
              <a:rPr lang="en-US" altLang="en-US" sz="2800" err="1">
                <a:solidFill>
                  <a:srgbClr val="0B3CC8"/>
                </a:solidFill>
              </a:rPr>
              <a:t>los</a:t>
            </a:r>
            <a:r>
              <a:rPr lang="en-US" altLang="en-US" sz="2800">
                <a:solidFill>
                  <a:srgbClr val="0B3CC8"/>
                </a:solidFill>
              </a:rPr>
              <a:t> </a:t>
            </a:r>
            <a:r>
              <a:rPr lang="en-US" altLang="en-US" sz="2800" err="1">
                <a:solidFill>
                  <a:srgbClr val="0B3CC8"/>
                </a:solidFill>
              </a:rPr>
              <a:t>resultados</a:t>
            </a:r>
            <a:r>
              <a:rPr lang="en-US" altLang="en-US" sz="2800">
                <a:solidFill>
                  <a:srgbClr val="0B3CC8"/>
                </a:solidFill>
              </a:rPr>
              <a:t> de </a:t>
            </a:r>
            <a:r>
              <a:rPr lang="en-US" altLang="en-US" sz="2800" err="1">
                <a:solidFill>
                  <a:srgbClr val="0B3CC8"/>
                </a:solidFill>
              </a:rPr>
              <a:t>nuestro</a:t>
            </a:r>
            <a:r>
              <a:rPr lang="en-US" altLang="en-US" sz="2800">
                <a:solidFill>
                  <a:srgbClr val="0B3CC8"/>
                </a:solidFill>
              </a:rPr>
              <a:t> </a:t>
            </a:r>
            <a:r>
              <a:rPr lang="en-US" altLang="en-US" sz="2800" err="1">
                <a:solidFill>
                  <a:srgbClr val="0B3CC8"/>
                </a:solidFill>
              </a:rPr>
              <a:t>trabajo</a:t>
            </a:r>
            <a:r>
              <a:rPr lang="en-US" altLang="en-US" sz="2800">
                <a:solidFill>
                  <a:srgbClr val="0B3CC8"/>
                </a:solidFill>
              </a:rPr>
              <a:t>.</a:t>
            </a:r>
          </a:p>
          <a:p>
            <a:pPr marL="571500" indent="-571500" algn="just">
              <a:lnSpc>
                <a:spcPct val="100000"/>
              </a:lnSpc>
              <a:buFont typeface="Arial" panose="020B0604020202020204" pitchFamily="34" charset="0"/>
              <a:buChar char="•"/>
            </a:pPr>
            <a:r>
              <a:rPr lang="en-US" altLang="en-US" sz="2800" u="sng">
                <a:solidFill>
                  <a:srgbClr val="0B3CC8"/>
                </a:solidFill>
              </a:rPr>
              <a:t>No</a:t>
            </a:r>
            <a:r>
              <a:rPr lang="en-US" altLang="en-US" sz="2800">
                <a:solidFill>
                  <a:srgbClr val="0B3CC8"/>
                </a:solidFill>
              </a:rPr>
              <a:t> </a:t>
            </a:r>
            <a:r>
              <a:rPr lang="en-US" altLang="en-US" sz="2800" err="1">
                <a:solidFill>
                  <a:srgbClr val="0B3CC8"/>
                </a:solidFill>
              </a:rPr>
              <a:t>estima</a:t>
            </a:r>
            <a:r>
              <a:rPr lang="en-US" altLang="en-US" sz="2800">
                <a:solidFill>
                  <a:srgbClr val="0B3CC8"/>
                </a:solidFill>
              </a:rPr>
              <a:t> </a:t>
            </a:r>
            <a:r>
              <a:rPr lang="en-US" altLang="en-US" sz="2800" err="1">
                <a:solidFill>
                  <a:srgbClr val="0B3CC8"/>
                </a:solidFill>
              </a:rPr>
              <a:t>historias</a:t>
            </a:r>
            <a:r>
              <a:rPr lang="en-US" altLang="en-US" sz="2800">
                <a:solidFill>
                  <a:srgbClr val="0B3CC8"/>
                </a:solidFill>
              </a:rPr>
              <a:t> de </a:t>
            </a:r>
            <a:r>
              <a:rPr lang="en-US" altLang="en-US" sz="2800" err="1">
                <a:solidFill>
                  <a:srgbClr val="0B3CC8"/>
                </a:solidFill>
              </a:rPr>
              <a:t>usuario</a:t>
            </a:r>
            <a:r>
              <a:rPr lang="en-US" altLang="en-US" sz="2800">
                <a:solidFill>
                  <a:srgbClr val="0B3CC8"/>
                </a:solidFill>
              </a:rPr>
              <a:t>.</a:t>
            </a:r>
          </a:p>
          <a:p>
            <a:pPr algn="just" eaLnBrk="1" hangingPunct="1">
              <a:lnSpc>
                <a:spcPct val="100000"/>
              </a:lnSpc>
            </a:pPr>
            <a:endParaRPr lang="en-US" altLang="es-AR" sz="2800"/>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81577738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78074"/>
            <a:ext cx="11056132" cy="783908"/>
          </a:xfrm>
        </p:spPr>
        <p:txBody>
          <a:bodyPr/>
          <a:lstStyle/>
          <a:p>
            <a:pPr>
              <a:defRPr/>
            </a:pPr>
            <a:r>
              <a:rPr lang="en-US" sz="4400"/>
              <a:t>Roles &gt;&gt; Scrum Master</a:t>
            </a:r>
            <a:endParaRPr lang="en-US" sz="4400">
              <a:solidFill>
                <a:srgbClr val="1D4BF1"/>
              </a:solidFill>
            </a:endParaRPr>
          </a:p>
        </p:txBody>
      </p:sp>
      <p:sp>
        <p:nvSpPr>
          <p:cNvPr id="6" name="Content Placeholder 2"/>
          <p:cNvSpPr>
            <a:spLocks noGrp="1"/>
          </p:cNvSpPr>
          <p:nvPr>
            <p:ph type="body" sz="quarter" idx="10"/>
          </p:nvPr>
        </p:nvSpPr>
        <p:spPr>
          <a:xfrm>
            <a:off x="675493" y="1261982"/>
            <a:ext cx="10589042" cy="4951710"/>
          </a:xfrm>
        </p:spPr>
        <p:txBody>
          <a:bodyPr/>
          <a:lstStyle/>
          <a:p>
            <a:pPr algn="just" eaLnBrk="1" hangingPunct="1"/>
            <a:r>
              <a:rPr lang="en-US" altLang="es-AR" sz="3200" err="1">
                <a:solidFill>
                  <a:srgbClr val="0B3CC8"/>
                </a:solidFill>
              </a:rPr>
              <a:t>Responsable</a:t>
            </a:r>
            <a:r>
              <a:rPr lang="en-US" altLang="es-AR" sz="3200">
                <a:solidFill>
                  <a:srgbClr val="0B3CC8"/>
                </a:solidFill>
              </a:rPr>
              <a:t> de </a:t>
            </a:r>
            <a:r>
              <a:rPr lang="en-US" altLang="es-AR" sz="3200" err="1">
                <a:solidFill>
                  <a:srgbClr val="0B3CC8"/>
                </a:solidFill>
              </a:rPr>
              <a:t>promulgar</a:t>
            </a:r>
            <a:r>
              <a:rPr lang="en-US" altLang="es-AR" sz="3200">
                <a:solidFill>
                  <a:srgbClr val="0B3CC8"/>
                </a:solidFill>
              </a:rPr>
              <a:t> y </a:t>
            </a:r>
            <a:r>
              <a:rPr lang="en-US" altLang="es-AR" sz="3200" err="1">
                <a:solidFill>
                  <a:srgbClr val="0B3CC8"/>
                </a:solidFill>
              </a:rPr>
              <a:t>enseñar</a:t>
            </a:r>
            <a:r>
              <a:rPr lang="en-US" altLang="es-AR" sz="3200">
                <a:solidFill>
                  <a:srgbClr val="0B3CC8"/>
                </a:solidFill>
              </a:rPr>
              <a:t> </a:t>
            </a:r>
            <a:r>
              <a:rPr lang="en-US" altLang="es-AR" sz="3200" err="1">
                <a:solidFill>
                  <a:srgbClr val="0B3CC8"/>
                </a:solidFill>
              </a:rPr>
              <a:t>valores</a:t>
            </a:r>
            <a:r>
              <a:rPr lang="en-US" altLang="es-AR" sz="3200">
                <a:solidFill>
                  <a:srgbClr val="0B3CC8"/>
                </a:solidFill>
              </a:rPr>
              <a:t> y </a:t>
            </a:r>
            <a:r>
              <a:rPr lang="en-US" altLang="es-AR" sz="3200" err="1">
                <a:solidFill>
                  <a:srgbClr val="0B3CC8"/>
                </a:solidFill>
              </a:rPr>
              <a:t>prácticas</a:t>
            </a:r>
            <a:r>
              <a:rPr lang="en-US" altLang="es-AR" sz="3200">
                <a:solidFill>
                  <a:srgbClr val="0B3CC8"/>
                </a:solidFill>
              </a:rPr>
              <a:t> de SCRUM</a:t>
            </a:r>
          </a:p>
          <a:p>
            <a:pPr lvl="1" algn="just" eaLnBrk="1" hangingPunct="1"/>
            <a:r>
              <a:rPr lang="en-US" altLang="es-AR" err="1">
                <a:solidFill>
                  <a:srgbClr val="0B3CC8"/>
                </a:solidFill>
                <a:latin typeface="Poppins" panose="02000000000000000000" pitchFamily="2" charset="0"/>
                <a:cs typeface="Poppins" panose="02000000000000000000" pitchFamily="2" charset="0"/>
              </a:rPr>
              <a:t>Coordina</a:t>
            </a:r>
            <a:r>
              <a:rPr lang="en-US" altLang="es-AR">
                <a:solidFill>
                  <a:srgbClr val="0B3CC8"/>
                </a:solidFill>
                <a:latin typeface="Poppins" panose="02000000000000000000" pitchFamily="2" charset="0"/>
                <a:cs typeface="Poppins" panose="02000000000000000000" pitchFamily="2" charset="0"/>
              </a:rPr>
              <a:t> al </a:t>
            </a:r>
            <a:r>
              <a:rPr lang="en-US" altLang="es-AR" err="1">
                <a:solidFill>
                  <a:srgbClr val="0B3CC8"/>
                </a:solidFill>
                <a:latin typeface="Poppins" panose="02000000000000000000" pitchFamily="2" charset="0"/>
                <a:cs typeface="Poppins" panose="02000000000000000000" pitchFamily="2" charset="0"/>
              </a:rPr>
              <a:t>equipo</a:t>
            </a:r>
            <a:r>
              <a:rPr lang="en-US" altLang="es-AR">
                <a:solidFill>
                  <a:srgbClr val="0B3CC8"/>
                </a:solidFill>
                <a:latin typeface="Poppins" panose="02000000000000000000" pitchFamily="2" charset="0"/>
                <a:cs typeface="Poppins" panose="02000000000000000000" pitchFamily="2" charset="0"/>
              </a:rPr>
              <a:t> y las </a:t>
            </a:r>
            <a:r>
              <a:rPr lang="en-US" altLang="es-AR" err="1">
                <a:solidFill>
                  <a:srgbClr val="0B3CC8"/>
                </a:solidFill>
                <a:latin typeface="Poppins" panose="02000000000000000000" pitchFamily="2" charset="0"/>
                <a:cs typeface="Poppins" panose="02000000000000000000" pitchFamily="2" charset="0"/>
              </a:rPr>
              <a:t>reuniones</a:t>
            </a:r>
            <a:endParaRPr lang="en-US" altLang="es-AR">
              <a:solidFill>
                <a:srgbClr val="0B3CC8"/>
              </a:solidFill>
              <a:latin typeface="Poppins" panose="02000000000000000000" pitchFamily="2" charset="0"/>
              <a:cs typeface="Poppins" panose="02000000000000000000" pitchFamily="2" charset="0"/>
            </a:endParaRPr>
          </a:p>
          <a:p>
            <a:pPr lvl="1" algn="just" eaLnBrk="1" hangingPunct="1"/>
            <a:r>
              <a:rPr lang="en-US" altLang="es-AR" err="1">
                <a:solidFill>
                  <a:srgbClr val="0B3CC8"/>
                </a:solidFill>
                <a:latin typeface="Poppins" panose="02000000000000000000" pitchFamily="2" charset="0"/>
                <a:cs typeface="Poppins" panose="02000000000000000000" pitchFamily="2" charset="0"/>
              </a:rPr>
              <a:t>Confecciona</a:t>
            </a:r>
            <a:r>
              <a:rPr lang="en-US" altLang="es-AR">
                <a:solidFill>
                  <a:srgbClr val="0B3CC8"/>
                </a:solidFill>
                <a:latin typeface="Poppins" panose="02000000000000000000" pitchFamily="2" charset="0"/>
                <a:cs typeface="Poppins" panose="02000000000000000000" pitchFamily="2" charset="0"/>
              </a:rPr>
              <a:t> </a:t>
            </a:r>
            <a:r>
              <a:rPr lang="en-US" altLang="es-AR" err="1">
                <a:solidFill>
                  <a:srgbClr val="0B3CC8"/>
                </a:solidFill>
                <a:latin typeface="Poppins" panose="02000000000000000000" pitchFamily="2" charset="0"/>
                <a:cs typeface="Poppins" panose="02000000000000000000" pitchFamily="2" charset="0"/>
              </a:rPr>
              <a:t>los</a:t>
            </a:r>
            <a:r>
              <a:rPr lang="en-US" altLang="es-AR">
                <a:solidFill>
                  <a:srgbClr val="0B3CC8"/>
                </a:solidFill>
                <a:latin typeface="Poppins" panose="02000000000000000000" pitchFamily="2" charset="0"/>
                <a:cs typeface="Poppins" panose="02000000000000000000" pitchFamily="2" charset="0"/>
              </a:rPr>
              <a:t> </a:t>
            </a:r>
            <a:r>
              <a:rPr lang="en-US" altLang="es-AR" err="1">
                <a:solidFill>
                  <a:srgbClr val="0B3CC8"/>
                </a:solidFill>
                <a:latin typeface="Poppins" panose="02000000000000000000" pitchFamily="2" charset="0"/>
                <a:cs typeface="Poppins" panose="02000000000000000000" pitchFamily="2" charset="0"/>
              </a:rPr>
              <a:t>reportes</a:t>
            </a:r>
            <a:r>
              <a:rPr lang="en-US" altLang="es-AR">
                <a:solidFill>
                  <a:srgbClr val="0B3CC8"/>
                </a:solidFill>
                <a:latin typeface="Poppins" panose="02000000000000000000" pitchFamily="2" charset="0"/>
                <a:cs typeface="Poppins" panose="02000000000000000000" pitchFamily="2" charset="0"/>
              </a:rPr>
              <a:t> del sprint</a:t>
            </a:r>
          </a:p>
          <a:p>
            <a:pPr lvl="1" algn="just"/>
            <a:r>
              <a:rPr lang="en-US" altLang="es-AR" err="1">
                <a:solidFill>
                  <a:srgbClr val="0B3CC8"/>
                </a:solidFill>
                <a:latin typeface="Poppins" panose="02000000000000000000" pitchFamily="2" charset="0"/>
                <a:cs typeface="Poppins" panose="02000000000000000000" pitchFamily="2" charset="0"/>
              </a:rPr>
              <a:t>Asegura</a:t>
            </a:r>
            <a:r>
              <a:rPr lang="en-US" altLang="es-AR">
                <a:solidFill>
                  <a:srgbClr val="0B3CC8"/>
                </a:solidFill>
                <a:latin typeface="Poppins" panose="02000000000000000000" pitchFamily="2" charset="0"/>
                <a:cs typeface="Poppins" panose="02000000000000000000" pitchFamily="2" charset="0"/>
              </a:rPr>
              <a:t> que el </a:t>
            </a:r>
            <a:r>
              <a:rPr lang="en-US" altLang="es-AR" err="1">
                <a:solidFill>
                  <a:srgbClr val="0B3CC8"/>
                </a:solidFill>
                <a:latin typeface="Poppins" panose="02000000000000000000" pitchFamily="2" charset="0"/>
                <a:cs typeface="Poppins" panose="02000000000000000000" pitchFamily="2" charset="0"/>
              </a:rPr>
              <a:t>equipo</a:t>
            </a:r>
            <a:r>
              <a:rPr lang="en-US" altLang="es-AR">
                <a:solidFill>
                  <a:srgbClr val="0B3CC8"/>
                </a:solidFill>
                <a:latin typeface="Poppins" panose="02000000000000000000" pitchFamily="2" charset="0"/>
                <a:cs typeface="Poppins" panose="02000000000000000000" pitchFamily="2" charset="0"/>
              </a:rPr>
              <a:t> sea </a:t>
            </a:r>
            <a:r>
              <a:rPr lang="en-US" altLang="es-AR" err="1">
                <a:solidFill>
                  <a:srgbClr val="0B3CC8"/>
                </a:solidFill>
                <a:latin typeface="Poppins" panose="02000000000000000000" pitchFamily="2" charset="0"/>
                <a:cs typeface="Poppins" panose="02000000000000000000" pitchFamily="2" charset="0"/>
              </a:rPr>
              <a:t>productivo</a:t>
            </a:r>
            <a:r>
              <a:rPr lang="en-US" altLang="es-AR">
                <a:solidFill>
                  <a:srgbClr val="0B3CC8"/>
                </a:solidFill>
                <a:latin typeface="Poppins" panose="02000000000000000000" pitchFamily="2" charset="0"/>
                <a:cs typeface="Poppins" panose="02000000000000000000" pitchFamily="2" charset="0"/>
              </a:rPr>
              <a:t> y </a:t>
            </a:r>
            <a:r>
              <a:rPr lang="en-US" altLang="es-AR" err="1">
                <a:solidFill>
                  <a:srgbClr val="0B3CC8"/>
                </a:solidFill>
                <a:latin typeface="Poppins" panose="02000000000000000000" pitchFamily="2" charset="0"/>
                <a:cs typeface="Poppins" panose="02000000000000000000" pitchFamily="2" charset="0"/>
              </a:rPr>
              <a:t>tenga</a:t>
            </a:r>
            <a:r>
              <a:rPr lang="en-US" altLang="es-AR">
                <a:solidFill>
                  <a:srgbClr val="0B3CC8"/>
                </a:solidFill>
                <a:latin typeface="Poppins" panose="02000000000000000000" pitchFamily="2" charset="0"/>
                <a:cs typeface="Poppins" panose="02000000000000000000" pitchFamily="2" charset="0"/>
              </a:rPr>
              <a:t> </a:t>
            </a:r>
            <a:r>
              <a:rPr lang="en-US" altLang="es-AR" err="1">
                <a:solidFill>
                  <a:srgbClr val="0B3CC8"/>
                </a:solidFill>
                <a:latin typeface="Poppins" panose="02000000000000000000" pitchFamily="2" charset="0"/>
                <a:cs typeface="Poppins" panose="02000000000000000000" pitchFamily="2" charset="0"/>
              </a:rPr>
              <a:t>buena</a:t>
            </a:r>
            <a:r>
              <a:rPr lang="en-US" altLang="es-AR">
                <a:solidFill>
                  <a:srgbClr val="0B3CC8"/>
                </a:solidFill>
                <a:latin typeface="Poppins" panose="02000000000000000000" pitchFamily="2" charset="0"/>
                <a:cs typeface="Poppins" panose="02000000000000000000" pitchFamily="2" charset="0"/>
              </a:rPr>
              <a:t> </a:t>
            </a:r>
            <a:r>
              <a:rPr lang="en-US" altLang="es-AR" err="1">
                <a:solidFill>
                  <a:srgbClr val="0B3CC8"/>
                </a:solidFill>
                <a:latin typeface="Poppins" panose="02000000000000000000" pitchFamily="2" charset="0"/>
                <a:cs typeface="Poppins" panose="02000000000000000000" pitchFamily="2" charset="0"/>
              </a:rPr>
              <a:t>comunicación</a:t>
            </a:r>
            <a:endParaRPr lang="en-US" altLang="es-AR">
              <a:solidFill>
                <a:srgbClr val="0B3CC8"/>
              </a:solidFill>
              <a:latin typeface="Poppins" panose="02000000000000000000" pitchFamily="2" charset="0"/>
              <a:cs typeface="Poppins" panose="02000000000000000000" pitchFamily="2" charset="0"/>
            </a:endParaRPr>
          </a:p>
          <a:p>
            <a:pPr algn="just" eaLnBrk="1" hangingPunct="1"/>
            <a:r>
              <a:rPr lang="en-US" altLang="es-AR" sz="3200" err="1">
                <a:solidFill>
                  <a:srgbClr val="0B3CC8"/>
                </a:solidFill>
              </a:rPr>
              <a:t>Generalmente</a:t>
            </a:r>
            <a:r>
              <a:rPr lang="en-US" altLang="es-AR" sz="3200">
                <a:solidFill>
                  <a:srgbClr val="0B3CC8"/>
                </a:solidFill>
              </a:rPr>
              <a:t> un PM o </a:t>
            </a:r>
            <a:r>
              <a:rPr lang="en-US" altLang="es-AR" sz="3200" err="1">
                <a:solidFill>
                  <a:srgbClr val="0B3CC8"/>
                </a:solidFill>
              </a:rPr>
              <a:t>Líder</a:t>
            </a:r>
            <a:r>
              <a:rPr lang="en-US" altLang="es-AR" sz="3200">
                <a:solidFill>
                  <a:srgbClr val="0B3CC8"/>
                </a:solidFill>
              </a:rPr>
              <a:t> de Proyecto</a:t>
            </a:r>
            <a:endParaRPr lang="en-US" altLang="es-AR" sz="3200" b="1">
              <a:solidFill>
                <a:srgbClr val="0B3CC8"/>
              </a:solidFill>
            </a:endParaRPr>
          </a:p>
          <a:p>
            <a:pPr algn="just"/>
            <a:r>
              <a:rPr lang="en-US" altLang="es-AR" sz="3200" err="1">
                <a:solidFill>
                  <a:srgbClr val="0B3CC8"/>
                </a:solidFill>
              </a:rPr>
              <a:t>Es</a:t>
            </a:r>
            <a:r>
              <a:rPr lang="en-US" altLang="es-AR" sz="3200">
                <a:solidFill>
                  <a:srgbClr val="0B3CC8"/>
                </a:solidFill>
              </a:rPr>
              <a:t> el “</a:t>
            </a:r>
            <a:r>
              <a:rPr lang="en-US" altLang="es-AR" sz="3200" err="1">
                <a:solidFill>
                  <a:srgbClr val="0B3CC8"/>
                </a:solidFill>
              </a:rPr>
              <a:t>Líder</a:t>
            </a:r>
            <a:r>
              <a:rPr lang="en-US" altLang="es-AR" sz="3200">
                <a:solidFill>
                  <a:srgbClr val="0B3CC8"/>
                </a:solidFill>
              </a:rPr>
              <a:t> </a:t>
            </a:r>
            <a:r>
              <a:rPr lang="en-US" altLang="es-AR" sz="3200" err="1">
                <a:solidFill>
                  <a:srgbClr val="0B3CC8"/>
                </a:solidFill>
              </a:rPr>
              <a:t>facilitador</a:t>
            </a:r>
            <a:r>
              <a:rPr lang="en-US" altLang="es-AR" sz="3200">
                <a:solidFill>
                  <a:srgbClr val="0B3CC8"/>
                </a:solidFill>
              </a:rPr>
              <a:t>”</a:t>
            </a:r>
          </a:p>
          <a:p>
            <a:pPr lvl="1" eaLnBrk="1" hangingPunct="1"/>
            <a:r>
              <a:rPr lang="en-US" altLang="es-AR" b="1" err="1">
                <a:solidFill>
                  <a:srgbClr val="0B3CC8"/>
                </a:solidFill>
                <a:latin typeface="Poppins" panose="02000000000000000000" pitchFamily="2" charset="0"/>
                <a:cs typeface="Poppins" panose="02000000000000000000" pitchFamily="2" charset="0"/>
              </a:rPr>
              <a:t>Mediador</a:t>
            </a:r>
            <a:r>
              <a:rPr lang="en-US" altLang="es-AR" b="1">
                <a:solidFill>
                  <a:srgbClr val="0B3CC8"/>
                </a:solidFill>
                <a:latin typeface="Poppins" panose="02000000000000000000" pitchFamily="2" charset="0"/>
                <a:cs typeface="Poppins" panose="02000000000000000000" pitchFamily="2" charset="0"/>
              </a:rPr>
              <a:t>, </a:t>
            </a:r>
            <a:r>
              <a:rPr lang="en-US" altLang="es-AR" b="1" err="1">
                <a:solidFill>
                  <a:srgbClr val="0B3CC8"/>
                </a:solidFill>
                <a:latin typeface="Poppins" panose="02000000000000000000" pitchFamily="2" charset="0"/>
                <a:cs typeface="Poppins" panose="02000000000000000000" pitchFamily="2" charset="0"/>
              </a:rPr>
              <a:t>entrenador</a:t>
            </a:r>
            <a:r>
              <a:rPr lang="en-US" altLang="es-AR" b="1">
                <a:solidFill>
                  <a:srgbClr val="0B3CC8"/>
                </a:solidFill>
                <a:latin typeface="Poppins" panose="02000000000000000000" pitchFamily="2" charset="0"/>
                <a:cs typeface="Poppins" panose="02000000000000000000" pitchFamily="2" charset="0"/>
              </a:rPr>
              <a:t>, </a:t>
            </a:r>
            <a:r>
              <a:rPr lang="en-US" altLang="es-AR" b="1" err="1">
                <a:solidFill>
                  <a:srgbClr val="0B3CC8"/>
                </a:solidFill>
                <a:latin typeface="Poppins" panose="02000000000000000000" pitchFamily="2" charset="0"/>
                <a:cs typeface="Poppins" panose="02000000000000000000" pitchFamily="2" charset="0"/>
              </a:rPr>
              <a:t>removedor</a:t>
            </a:r>
            <a:r>
              <a:rPr lang="en-US" altLang="es-AR" b="1">
                <a:solidFill>
                  <a:srgbClr val="0B3CC8"/>
                </a:solidFill>
                <a:latin typeface="Poppins" panose="02000000000000000000" pitchFamily="2" charset="0"/>
                <a:cs typeface="Poppins" panose="02000000000000000000" pitchFamily="2" charset="0"/>
              </a:rPr>
              <a:t> de </a:t>
            </a:r>
            <a:r>
              <a:rPr lang="en-US" altLang="es-AR" b="1" err="1">
                <a:solidFill>
                  <a:srgbClr val="0B3CC8"/>
                </a:solidFill>
                <a:latin typeface="Poppins" panose="02000000000000000000" pitchFamily="2" charset="0"/>
                <a:cs typeface="Poppins" panose="02000000000000000000" pitchFamily="2" charset="0"/>
              </a:rPr>
              <a:t>impedimentos</a:t>
            </a:r>
            <a:endParaRPr lang="en-US" altLang="es-AR">
              <a:solidFill>
                <a:srgbClr val="0B3CC8"/>
              </a:solidFill>
              <a:latin typeface="Poppins" panose="02000000000000000000" pitchFamily="2" charset="0"/>
              <a:cs typeface="Poppins" panose="02000000000000000000" pitchFamily="2" charset="0"/>
            </a:endParaRPr>
          </a:p>
        </p:txBody>
      </p:sp>
      <p:pic>
        <p:nvPicPr>
          <p:cNvPr id="7" name="Picture 6"/>
          <p:cNvPicPr>
            <a:picLocks noChangeAspect="1"/>
          </p:cNvPicPr>
          <p:nvPr/>
        </p:nvPicPr>
        <p:blipFill>
          <a:blip r:embed="rId2"/>
          <a:stretch>
            <a:fillRect/>
          </a:stretch>
        </p:blipFill>
        <p:spPr>
          <a:xfrm>
            <a:off x="5970014" y="5513836"/>
            <a:ext cx="3423917" cy="985184"/>
          </a:xfrm>
          <a:prstGeom prst="rect">
            <a:avLst/>
          </a:prstGeom>
        </p:spPr>
      </p:pic>
      <p:pic>
        <p:nvPicPr>
          <p:cNvPr id="5" name="Picture 4"/>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108051749"/>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59597"/>
            <a:ext cx="11056132" cy="783908"/>
          </a:xfrm>
        </p:spPr>
        <p:txBody>
          <a:bodyPr/>
          <a:lstStyle/>
          <a:p>
            <a:pPr>
              <a:defRPr/>
            </a:pPr>
            <a:r>
              <a:rPr lang="en-US" sz="4400"/>
              <a:t>Roles &gt;&gt; Project Team</a:t>
            </a:r>
            <a:endParaRPr lang="en-US" sz="4400">
              <a:solidFill>
                <a:srgbClr val="1D4BF1"/>
              </a:solidFill>
            </a:endParaRPr>
          </a:p>
        </p:txBody>
      </p:sp>
      <p:sp>
        <p:nvSpPr>
          <p:cNvPr id="8" name="Content Placeholder 2"/>
          <p:cNvSpPr>
            <a:spLocks noGrp="1"/>
          </p:cNvSpPr>
          <p:nvPr>
            <p:ph type="body" sz="quarter" idx="10"/>
          </p:nvPr>
        </p:nvSpPr>
        <p:spPr>
          <a:xfrm>
            <a:off x="1142702" y="1295956"/>
            <a:ext cx="10818212" cy="4624269"/>
          </a:xfrm>
        </p:spPr>
        <p:txBody>
          <a:bodyPr/>
          <a:lstStyle/>
          <a:p>
            <a:pPr eaLnBrk="1" hangingPunct="1"/>
            <a:r>
              <a:rPr lang="en-US" altLang="es-AR" sz="4399" err="1">
                <a:solidFill>
                  <a:srgbClr val="0B3CC8"/>
                </a:solidFill>
              </a:rPr>
              <a:t>Funcional</a:t>
            </a:r>
            <a:r>
              <a:rPr lang="en-US" altLang="es-AR" sz="4399">
                <a:solidFill>
                  <a:srgbClr val="0B3CC8"/>
                </a:solidFill>
              </a:rPr>
              <a:t> - Cross</a:t>
            </a:r>
            <a:endParaRPr lang="en-US" altLang="es-AR">
              <a:solidFill>
                <a:srgbClr val="0B3CC8"/>
              </a:solidFill>
            </a:endParaRPr>
          </a:p>
          <a:p>
            <a:pPr lvl="1" eaLnBrk="1" hangingPunct="1"/>
            <a:r>
              <a:rPr lang="en-US" altLang="es-AR" sz="3199" err="1">
                <a:solidFill>
                  <a:srgbClr val="0B3CC8"/>
                </a:solidFill>
              </a:rPr>
              <a:t>Analistas</a:t>
            </a:r>
            <a:r>
              <a:rPr lang="en-US" altLang="es-AR" sz="3199">
                <a:solidFill>
                  <a:srgbClr val="0B3CC8"/>
                </a:solidFill>
              </a:rPr>
              <a:t> QA</a:t>
            </a:r>
            <a:endParaRPr lang="en-US" altLang="es-AR">
              <a:solidFill>
                <a:srgbClr val="0B3CC8"/>
              </a:solidFill>
            </a:endParaRPr>
          </a:p>
          <a:p>
            <a:pPr lvl="1" eaLnBrk="1" hangingPunct="1"/>
            <a:r>
              <a:rPr lang="en-US" altLang="es-AR" sz="3199" err="1">
                <a:solidFill>
                  <a:srgbClr val="0B3CC8"/>
                </a:solidFill>
              </a:rPr>
              <a:t>Desarrolladores</a:t>
            </a:r>
            <a:endParaRPr lang="en-US" altLang="es-AR">
              <a:solidFill>
                <a:srgbClr val="0B3CC8"/>
              </a:solidFill>
            </a:endParaRPr>
          </a:p>
          <a:p>
            <a:pPr lvl="1" eaLnBrk="1" hangingPunct="1"/>
            <a:r>
              <a:rPr lang="en-US" altLang="es-AR" sz="3199" err="1">
                <a:solidFill>
                  <a:srgbClr val="0B3CC8"/>
                </a:solidFill>
              </a:rPr>
              <a:t>Diseñadores</a:t>
            </a:r>
            <a:r>
              <a:rPr lang="en-US" altLang="es-AR" sz="3199">
                <a:solidFill>
                  <a:srgbClr val="0B3CC8"/>
                </a:solidFill>
              </a:rPr>
              <a:t> UI</a:t>
            </a:r>
            <a:endParaRPr lang="en-US" altLang="es-AR">
              <a:solidFill>
                <a:srgbClr val="0B3CC8"/>
              </a:solidFill>
            </a:endParaRPr>
          </a:p>
          <a:p>
            <a:pPr lvl="1" eaLnBrk="1" hangingPunct="1"/>
            <a:r>
              <a:rPr lang="en-US" altLang="es-AR" sz="3199">
                <a:solidFill>
                  <a:srgbClr val="0B3CC8"/>
                </a:solidFill>
              </a:rPr>
              <a:t>DBAs.</a:t>
            </a:r>
          </a:p>
          <a:p>
            <a:pPr lvl="1" eaLnBrk="1" hangingPunct="1"/>
            <a:r>
              <a:rPr lang="es-AR" altLang="es-AR" sz="3199">
                <a:solidFill>
                  <a:srgbClr val="0B3CC8"/>
                </a:solidFill>
              </a:rPr>
              <a:t>Etc.</a:t>
            </a:r>
            <a:endParaRPr lang="en-US" altLang="es-AR">
              <a:solidFill>
                <a:srgbClr val="0B3CC8"/>
              </a:solidFill>
            </a:endParaRPr>
          </a:p>
          <a:p>
            <a:pPr eaLnBrk="1" hangingPunct="1"/>
            <a:r>
              <a:rPr lang="en-US" altLang="es-AR" sz="4399">
                <a:solidFill>
                  <a:srgbClr val="0B3CC8"/>
                </a:solidFill>
              </a:rPr>
              <a:t>5-10 </a:t>
            </a:r>
            <a:r>
              <a:rPr lang="en-US" altLang="es-AR" sz="4399" err="1">
                <a:solidFill>
                  <a:srgbClr val="0B3CC8"/>
                </a:solidFill>
              </a:rPr>
              <a:t>miembros</a:t>
            </a:r>
            <a:endParaRPr lang="en-US" altLang="es-AR">
              <a:solidFill>
                <a:srgbClr val="0B3CC8"/>
              </a:solidFill>
            </a:endParaRPr>
          </a:p>
          <a:p>
            <a:pPr lvl="1" eaLnBrk="1" hangingPunct="1"/>
            <a:r>
              <a:rPr lang="en-US" altLang="es-AR" sz="3199" b="1" err="1">
                <a:solidFill>
                  <a:srgbClr val="0B3CC8"/>
                </a:solidFill>
              </a:rPr>
              <a:t>Es</a:t>
            </a:r>
            <a:r>
              <a:rPr lang="en-US" altLang="es-AR" sz="3199" b="1">
                <a:solidFill>
                  <a:srgbClr val="0B3CC8"/>
                </a:solidFill>
              </a:rPr>
              <a:t> </a:t>
            </a:r>
            <a:r>
              <a:rPr lang="en-US" altLang="es-AR" sz="3199" b="1" err="1">
                <a:solidFill>
                  <a:srgbClr val="0B3CC8"/>
                </a:solidFill>
              </a:rPr>
              <a:t>preferible</a:t>
            </a:r>
            <a:r>
              <a:rPr lang="en-US" altLang="es-AR" sz="3199" b="1">
                <a:solidFill>
                  <a:srgbClr val="0B3CC8"/>
                </a:solidFill>
              </a:rPr>
              <a:t> de 5 a 7 MAX </a:t>
            </a:r>
            <a:r>
              <a:rPr lang="en-US" altLang="es-AR" sz="3199" b="1" err="1">
                <a:solidFill>
                  <a:srgbClr val="0B3CC8"/>
                </a:solidFill>
              </a:rPr>
              <a:t>por</a:t>
            </a:r>
            <a:r>
              <a:rPr lang="en-US" altLang="es-AR" sz="3199" b="1">
                <a:solidFill>
                  <a:srgbClr val="0B3CC8"/>
                </a:solidFill>
              </a:rPr>
              <a:t> </a:t>
            </a:r>
            <a:r>
              <a:rPr lang="en-US" altLang="es-AR" sz="3199" b="1" err="1">
                <a:solidFill>
                  <a:srgbClr val="0B3CC8"/>
                </a:solidFill>
              </a:rPr>
              <a:t>equipo</a:t>
            </a:r>
            <a:endParaRPr lang="en-US" altLang="es-AR" b="1">
              <a:solidFill>
                <a:srgbClr val="0B3CC8"/>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200807736"/>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1483662" y="2421039"/>
            <a:ext cx="10237786" cy="685701"/>
          </a:xfrm>
        </p:spPr>
        <p:txBody>
          <a:bodyPr/>
          <a:lstStyle/>
          <a:p>
            <a:pPr eaLnBrk="1" hangingPunct="1"/>
            <a:r>
              <a:rPr lang="en-US" altLang="es-AR" err="1"/>
              <a:t>Ceremonias</a:t>
            </a:r>
            <a:endParaRPr lang="en-US" altLang="es-AR"/>
          </a:p>
        </p:txBody>
      </p:sp>
      <p:sp>
        <p:nvSpPr>
          <p:cNvPr id="9" name="Subtitle 4"/>
          <p:cNvSpPr txBox="1">
            <a:spLocks/>
          </p:cNvSpPr>
          <p:nvPr/>
        </p:nvSpPr>
        <p:spPr>
          <a:xfrm>
            <a:off x="2084164" y="3425825"/>
            <a:ext cx="10237786" cy="1907678"/>
          </a:xfrm>
          <a:prstGeom prst="rect">
            <a:avLst/>
          </a:prstGeom>
        </p:spPr>
        <p:txBody>
          <a:bodyPr rtlCol="0">
            <a:normAutofit/>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799">
                <a:latin typeface="Poppins" panose="02000000000000000000" pitchFamily="2" charset="0"/>
                <a:ea typeface="+mn-ea"/>
                <a:cs typeface="Poppins" panose="02000000000000000000" pitchFamily="2" charset="0"/>
              </a:rPr>
              <a:t>Sprint planning</a:t>
            </a:r>
          </a:p>
          <a:p>
            <a:pPr fontAlgn="auto">
              <a:spcAft>
                <a:spcPts val="0"/>
              </a:spcAft>
              <a:defRPr/>
            </a:pPr>
            <a:r>
              <a:rPr lang="en-US" sz="2799">
                <a:latin typeface="Poppins" panose="02000000000000000000" pitchFamily="2" charset="0"/>
                <a:ea typeface="+mn-ea"/>
                <a:cs typeface="Poppins" panose="02000000000000000000" pitchFamily="2" charset="0"/>
              </a:rPr>
              <a:t>Sprint review</a:t>
            </a:r>
          </a:p>
          <a:p>
            <a:pPr fontAlgn="auto">
              <a:spcAft>
                <a:spcPts val="0"/>
              </a:spcAft>
              <a:defRPr/>
            </a:pPr>
            <a:r>
              <a:rPr lang="en-US" sz="2799">
                <a:latin typeface="Poppins" panose="02000000000000000000" pitchFamily="2" charset="0"/>
                <a:ea typeface="+mn-ea"/>
                <a:cs typeface="Poppins" panose="02000000000000000000" pitchFamily="2" charset="0"/>
              </a:rPr>
              <a:t>Sprint retrospective</a:t>
            </a:r>
          </a:p>
          <a:p>
            <a:pPr fontAlgn="auto">
              <a:spcAft>
                <a:spcPts val="0"/>
              </a:spcAft>
              <a:defRPr/>
            </a:pPr>
            <a:r>
              <a:rPr lang="en-US" sz="2799">
                <a:latin typeface="Poppins" panose="02000000000000000000" pitchFamily="2" charset="0"/>
                <a:ea typeface="+mn-ea"/>
                <a:cs typeface="Poppins" panose="02000000000000000000" pitchFamily="2" charset="0"/>
              </a:rPr>
              <a:t>Daily scrum meeting</a:t>
            </a:r>
          </a:p>
          <a:p>
            <a:pPr fontAlgn="auto">
              <a:spcAft>
                <a:spcPts val="0"/>
              </a:spcAft>
              <a:defRPr/>
            </a:pPr>
            <a:endParaRPr lang="en-US">
              <a:latin typeface="Poppins" panose="02000000000000000000" pitchFamily="2" charset="0"/>
              <a:ea typeface="+mn-ea"/>
              <a:cs typeface="Poppins" panose="02000000000000000000" pitchFamily="2" charset="0"/>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4951582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797562" y="2763889"/>
            <a:ext cx="10237786" cy="685701"/>
          </a:xfrm>
        </p:spPr>
        <p:txBody>
          <a:bodyPr/>
          <a:lstStyle/>
          <a:p>
            <a:pPr eaLnBrk="1" hangingPunct="1"/>
            <a:r>
              <a:rPr lang="en-US" altLang="es-AR"/>
              <a:t>Sprint Planning Meeting</a:t>
            </a:r>
          </a:p>
        </p:txBody>
      </p:sp>
      <p:sp>
        <p:nvSpPr>
          <p:cNvPr id="6" name="Content Placeholder 2"/>
          <p:cNvSpPr txBox="1">
            <a:spLocks/>
          </p:cNvSpPr>
          <p:nvPr/>
        </p:nvSpPr>
        <p:spPr>
          <a:xfrm>
            <a:off x="1797561" y="3768675"/>
            <a:ext cx="10237786" cy="1755318"/>
          </a:xfrm>
          <a:prstGeom prst="rect">
            <a:avLst/>
          </a:prstGeom>
        </p:spPr>
        <p:txBody>
          <a:bodyPr rtlCol="0">
            <a:noAutofit/>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799" err="1">
                <a:latin typeface="Poppins" panose="02000000000000000000" pitchFamily="2" charset="0"/>
                <a:ea typeface="+mn-ea"/>
                <a:cs typeface="Poppins" panose="02000000000000000000" pitchFamily="2" charset="0"/>
              </a:rPr>
              <a:t>Qué</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tenemos</a:t>
            </a:r>
            <a:r>
              <a:rPr lang="en-US" sz="2799">
                <a:latin typeface="Poppins" panose="02000000000000000000" pitchFamily="2" charset="0"/>
                <a:ea typeface="+mn-ea"/>
                <a:cs typeface="Poppins" panose="02000000000000000000" pitchFamily="2" charset="0"/>
              </a:rPr>
              <a:t> que </a:t>
            </a:r>
            <a:r>
              <a:rPr lang="en-US" sz="2799" err="1">
                <a:latin typeface="Poppins" panose="02000000000000000000" pitchFamily="2" charset="0"/>
                <a:ea typeface="+mn-ea"/>
                <a:cs typeface="Poppins" panose="02000000000000000000" pitchFamily="2" charset="0"/>
              </a:rPr>
              <a:t>entregar</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en</a:t>
            </a:r>
            <a:r>
              <a:rPr lang="en-US" sz="2799">
                <a:latin typeface="Poppins" panose="02000000000000000000" pitchFamily="2" charset="0"/>
                <a:ea typeface="+mn-ea"/>
                <a:cs typeface="Poppins" panose="02000000000000000000" pitchFamily="2" charset="0"/>
              </a:rPr>
              <a:t> el </a:t>
            </a:r>
            <a:r>
              <a:rPr lang="en-US" sz="2799" err="1">
                <a:latin typeface="Poppins" panose="02000000000000000000" pitchFamily="2" charset="0"/>
                <a:ea typeface="+mn-ea"/>
                <a:cs typeface="Poppins" panose="02000000000000000000" pitchFamily="2" charset="0"/>
              </a:rPr>
              <a:t>próximo</a:t>
            </a:r>
            <a:r>
              <a:rPr lang="en-US" sz="2799">
                <a:latin typeface="Poppins" panose="02000000000000000000" pitchFamily="2" charset="0"/>
                <a:ea typeface="+mn-ea"/>
                <a:cs typeface="Poppins" panose="02000000000000000000" pitchFamily="2" charset="0"/>
              </a:rPr>
              <a:t> Sprint?</a:t>
            </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1624083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
          <p:cNvSpPr>
            <a:spLocks/>
          </p:cNvSpPr>
          <p:nvPr/>
        </p:nvSpPr>
        <p:spPr bwMode="auto">
          <a:xfrm>
            <a:off x="3516983" y="369096"/>
            <a:ext cx="5091374" cy="6018232"/>
          </a:xfrm>
          <a:prstGeom prst="roundRect">
            <a:avLst>
              <a:gd name="adj" fmla="val 5981"/>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a:latin typeface="Gill Sans" pitchFamily="80" charset="0"/>
              <a:ea typeface="ヒラギノ角ゴ Pro W3" pitchFamily="80" charset="-128"/>
              <a:sym typeface="Gill Sans" pitchFamily="80" charset="0"/>
            </a:endParaRPr>
          </a:p>
        </p:txBody>
      </p:sp>
      <p:sp>
        <p:nvSpPr>
          <p:cNvPr id="4" name="Rectangle 2"/>
          <p:cNvSpPr>
            <a:spLocks/>
          </p:cNvSpPr>
          <p:nvPr/>
        </p:nvSpPr>
        <p:spPr bwMode="auto">
          <a:xfrm>
            <a:off x="3986761" y="369095"/>
            <a:ext cx="3491590" cy="596745"/>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5" name="AutoShape 3"/>
          <p:cNvSpPr>
            <a:spLocks/>
          </p:cNvSpPr>
          <p:nvPr/>
        </p:nvSpPr>
        <p:spPr bwMode="auto">
          <a:xfrm>
            <a:off x="3504286" y="369095"/>
            <a:ext cx="495171" cy="457081"/>
          </a:xfrm>
          <a:custGeom>
            <a:avLst/>
            <a:gdLst>
              <a:gd name="T0" fmla="*/ 165592411 w 21600"/>
              <a:gd name="T1" fmla="*/ 616479 h 21600"/>
              <a:gd name="T2" fmla="*/ 168792 w 21600"/>
              <a:gd name="T3" fmla="*/ 133998399 h 21600"/>
              <a:gd name="T4" fmla="*/ 0 w 21600"/>
              <a:gd name="T5" fmla="*/ 204838300 h 21600"/>
              <a:gd name="T6" fmla="*/ 260433876 w 21600"/>
              <a:gd name="T7" fmla="*/ 204838300 h 21600"/>
              <a:gd name="T8" fmla="*/ 260433876 w 21600"/>
              <a:gd name="T9" fmla="*/ 0 h 21600"/>
              <a:gd name="T10" fmla="*/ 165592411 w 21600"/>
              <a:gd name="T11" fmla="*/ 616479 h 21600"/>
              <a:gd name="T12" fmla="*/ 165592411 w 21600"/>
              <a:gd name="T13" fmla="*/ 616479 h 21600"/>
              <a:gd name="T14" fmla="*/ 165592411 w 21600"/>
              <a:gd name="T15" fmla="*/ 616479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6" name="Rectangle 4"/>
          <p:cNvSpPr>
            <a:spLocks/>
          </p:cNvSpPr>
          <p:nvPr/>
        </p:nvSpPr>
        <p:spPr bwMode="auto">
          <a:xfrm>
            <a:off x="3504286" y="711906"/>
            <a:ext cx="622138" cy="253934"/>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grpSp>
        <p:nvGrpSpPr>
          <p:cNvPr id="7" name="Group 5"/>
          <p:cNvGrpSpPr>
            <a:grpSpLocks/>
          </p:cNvGrpSpPr>
          <p:nvPr/>
        </p:nvGrpSpPr>
        <p:grpSpPr bwMode="auto">
          <a:xfrm>
            <a:off x="7287901" y="369095"/>
            <a:ext cx="622138" cy="596745"/>
            <a:chOff x="0" y="0"/>
            <a:chExt cx="392" cy="376"/>
          </a:xfrm>
        </p:grpSpPr>
        <p:sp>
          <p:nvSpPr>
            <p:cNvPr id="8" name="AutoShape 6"/>
            <p:cNvSpPr>
              <a:spLocks/>
            </p:cNvSpPr>
            <p:nvPr/>
          </p:nvSpPr>
          <p:spPr bwMode="auto">
            <a:xfrm rot="10800000">
              <a:off x="80"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9" name="Rectangle 7"/>
            <p:cNvSpPr>
              <a:spLocks/>
            </p:cNvSpPr>
            <p:nvPr/>
          </p:nvSpPr>
          <p:spPr bwMode="auto">
            <a:xfrm>
              <a:off x="0"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grpSp>
      <p:sp>
        <p:nvSpPr>
          <p:cNvPr id="10" name="Rectangle 8"/>
          <p:cNvSpPr>
            <a:spLocks/>
          </p:cNvSpPr>
          <p:nvPr/>
        </p:nvSpPr>
        <p:spPr bwMode="auto">
          <a:xfrm>
            <a:off x="3669344" y="369096"/>
            <a:ext cx="4240695" cy="55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2799">
                <a:solidFill>
                  <a:srgbClr val="FFFFFF"/>
                </a:solidFill>
              </a:rPr>
              <a:t>Sprint planning meeting</a:t>
            </a:r>
          </a:p>
        </p:txBody>
      </p:sp>
      <p:grpSp>
        <p:nvGrpSpPr>
          <p:cNvPr id="11" name="Group 9"/>
          <p:cNvGrpSpPr>
            <a:grpSpLocks/>
          </p:cNvGrpSpPr>
          <p:nvPr/>
        </p:nvGrpSpPr>
        <p:grpSpPr bwMode="auto">
          <a:xfrm>
            <a:off x="3770917" y="1168987"/>
            <a:ext cx="4659686" cy="1866414"/>
            <a:chOff x="0" y="0"/>
            <a:chExt cx="2936" cy="1176"/>
          </a:xfrm>
        </p:grpSpPr>
        <p:sp>
          <p:nvSpPr>
            <p:cNvPr id="12" name="AutoShape 10"/>
            <p:cNvSpPr>
              <a:spLocks/>
            </p:cNvSpPr>
            <p:nvPr/>
          </p:nvSpPr>
          <p:spPr bwMode="auto">
            <a:xfrm>
              <a:off x="0" y="0"/>
              <a:ext cx="2936" cy="1176"/>
            </a:xfrm>
            <a:prstGeom prst="roundRect">
              <a:avLst>
                <a:gd name="adj" fmla="val 16324"/>
              </a:avLst>
            </a:prstGeom>
            <a:blipFill dpi="0" rotWithShape="0">
              <a:blip r:embed="rId3"/>
              <a:srcRect/>
              <a:tile tx="0" ty="0" sx="100000" sy="100000" flip="none" algn="tl"/>
            </a:blipFill>
            <a:ln w="25400">
              <a:solidFill>
                <a:srgbClr val="00531C"/>
              </a:solidFill>
              <a:round/>
              <a:headEnd/>
              <a:tailEnd/>
            </a:ln>
            <a:effectLst>
              <a:outerShdw blurRad="114300" dist="63500" dir="2700000" algn="ctr" rotWithShape="0">
                <a:schemeClr val="bg2">
                  <a:alpha val="29999"/>
                </a:schemeClr>
              </a:outerShdw>
            </a:effectLst>
          </p:spPr>
          <p:txBody>
            <a:bodyPr/>
            <a:lstStyle/>
            <a:p>
              <a:pPr>
                <a:defRPr/>
              </a:pPr>
              <a:endParaRPr lang="en-US">
                <a:latin typeface="Gill Sans" pitchFamily="80" charset="0"/>
                <a:ea typeface="ヒラギノ角ゴ Pro W3" pitchFamily="80" charset="-128"/>
                <a:sym typeface="Gill Sans" pitchFamily="80" charset="0"/>
              </a:endParaRPr>
            </a:p>
          </p:txBody>
        </p:sp>
        <p:sp>
          <p:nvSpPr>
            <p:cNvPr id="13" name="Rectangle 11"/>
            <p:cNvSpPr>
              <a:spLocks/>
            </p:cNvSpPr>
            <p:nvPr/>
          </p:nvSpPr>
          <p:spPr bwMode="auto">
            <a:xfrm>
              <a:off x="304" y="0"/>
              <a:ext cx="1432" cy="288"/>
            </a:xfrm>
            <a:prstGeom prst="rect">
              <a:avLst/>
            </a:pr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14" name="AutoShape 12"/>
            <p:cNvSpPr>
              <a:spLocks/>
            </p:cNvSpPr>
            <p:nvPr/>
          </p:nvSpPr>
          <p:spPr bwMode="auto">
            <a:xfrm rot="10800000">
              <a:off x="1656"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5" name="AutoShape 13"/>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6" name="Rectangle 14"/>
            <p:cNvSpPr>
              <a:spLocks/>
            </p:cNvSpPr>
            <p:nvPr/>
          </p:nvSpPr>
          <p:spPr bwMode="auto">
            <a:xfrm>
              <a:off x="104" y="0"/>
              <a:ext cx="1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2399">
                  <a:solidFill>
                    <a:srgbClr val="FFFFFF"/>
                  </a:solidFill>
                </a:rPr>
                <a:t>Sprint prioritization</a:t>
              </a:r>
            </a:p>
          </p:txBody>
        </p:sp>
        <p:sp>
          <p:nvSpPr>
            <p:cNvPr id="17" name="Rectangle 15"/>
            <p:cNvSpPr>
              <a:spLocks/>
            </p:cNvSpPr>
            <p:nvPr/>
          </p:nvSpPr>
          <p:spPr bwMode="auto">
            <a:xfrm>
              <a:off x="40" y="336"/>
              <a:ext cx="2720"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marL="280988" indent="-280988"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buClr>
                  <a:srgbClr val="FFFFFF"/>
                </a:buClr>
                <a:buSzPct val="125000"/>
                <a:buFont typeface="Gill Sans" pitchFamily="1" charset="0"/>
                <a:buChar char="•"/>
              </a:pPr>
              <a:r>
                <a:rPr lang="en-US" altLang="en-US" sz="2299">
                  <a:solidFill>
                    <a:srgbClr val="FFFFFF"/>
                  </a:solidFill>
                </a:rPr>
                <a:t>Analyze and evaluate product backlog</a:t>
              </a:r>
            </a:p>
            <a:p>
              <a:pPr algn="l" eaLnBrk="1" hangingPunct="1">
                <a:buClr>
                  <a:srgbClr val="FFFFFF"/>
                </a:buClr>
                <a:buSzPct val="125000"/>
                <a:buFont typeface="Gill Sans" pitchFamily="1" charset="0"/>
                <a:buChar char="•"/>
              </a:pPr>
              <a:r>
                <a:rPr lang="en-US" altLang="en-US" sz="2299">
                  <a:solidFill>
                    <a:srgbClr val="FFFFFF"/>
                  </a:solidFill>
                </a:rPr>
                <a:t>Select sprint goal</a:t>
              </a:r>
            </a:p>
          </p:txBody>
        </p:sp>
      </p:grpSp>
      <p:grpSp>
        <p:nvGrpSpPr>
          <p:cNvPr id="18" name="Group 16"/>
          <p:cNvGrpSpPr>
            <a:grpSpLocks/>
          </p:cNvGrpSpPr>
          <p:nvPr/>
        </p:nvGrpSpPr>
        <p:grpSpPr bwMode="auto">
          <a:xfrm>
            <a:off x="3770917" y="3213155"/>
            <a:ext cx="4659686" cy="2932936"/>
            <a:chOff x="0" y="0"/>
            <a:chExt cx="2936" cy="1848"/>
          </a:xfrm>
        </p:grpSpPr>
        <p:sp>
          <p:nvSpPr>
            <p:cNvPr id="19" name="AutoShape 17"/>
            <p:cNvSpPr>
              <a:spLocks/>
            </p:cNvSpPr>
            <p:nvPr/>
          </p:nvSpPr>
          <p:spPr bwMode="auto">
            <a:xfrm>
              <a:off x="0" y="0"/>
              <a:ext cx="2936" cy="1848"/>
            </a:xfrm>
            <a:prstGeom prst="roundRect">
              <a:avLst>
                <a:gd name="adj" fmla="val 10389"/>
              </a:avLst>
            </a:prstGeom>
            <a:blipFill dpi="0" rotWithShape="0">
              <a:blip r:embed="rId3"/>
              <a:srcRect/>
              <a:tile tx="0" ty="0" sx="100000" sy="100000" flip="none" algn="tl"/>
            </a:blipFill>
            <a:ln w="25400">
              <a:solidFill>
                <a:srgbClr val="00531C"/>
              </a:solidFill>
              <a:round/>
              <a:headEnd/>
              <a:tailEnd/>
            </a:ln>
            <a:effectLst>
              <a:outerShdw blurRad="114300" dist="63500" dir="2700000" algn="ctr" rotWithShape="0">
                <a:schemeClr val="bg2">
                  <a:alpha val="29999"/>
                </a:schemeClr>
              </a:outerShdw>
            </a:effectLst>
          </p:spPr>
          <p:txBody>
            <a:bodyPr/>
            <a:lstStyle/>
            <a:p>
              <a:pPr>
                <a:defRPr/>
              </a:pPr>
              <a:endParaRPr lang="en-US">
                <a:latin typeface="Gill Sans" pitchFamily="80" charset="0"/>
                <a:ea typeface="ヒラギノ角ゴ Pro W3" pitchFamily="80" charset="-128"/>
                <a:sym typeface="Gill Sans" pitchFamily="80" charset="0"/>
              </a:endParaRPr>
            </a:p>
          </p:txBody>
        </p:sp>
        <p:sp>
          <p:nvSpPr>
            <p:cNvPr id="20" name="Rectangle 18"/>
            <p:cNvSpPr>
              <a:spLocks/>
            </p:cNvSpPr>
            <p:nvPr/>
          </p:nvSpPr>
          <p:spPr bwMode="auto">
            <a:xfrm>
              <a:off x="304" y="0"/>
              <a:ext cx="1432" cy="288"/>
            </a:xfrm>
            <a:prstGeom prst="rect">
              <a:avLst/>
            </a:pr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21" name="AutoShape 19"/>
            <p:cNvSpPr>
              <a:spLocks/>
            </p:cNvSpPr>
            <p:nvPr/>
          </p:nvSpPr>
          <p:spPr bwMode="auto">
            <a:xfrm rot="10800000">
              <a:off x="1656"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22" name="AutoShape 20"/>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23" name="Rectangle 21"/>
            <p:cNvSpPr>
              <a:spLocks/>
            </p:cNvSpPr>
            <p:nvPr/>
          </p:nvSpPr>
          <p:spPr bwMode="auto">
            <a:xfrm>
              <a:off x="104" y="0"/>
              <a:ext cx="16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2399">
                  <a:solidFill>
                    <a:srgbClr val="FFFFFF"/>
                  </a:solidFill>
                </a:rPr>
                <a:t>Sprint planning</a:t>
              </a:r>
            </a:p>
          </p:txBody>
        </p:sp>
        <p:sp>
          <p:nvSpPr>
            <p:cNvPr id="24" name="Rectangle 22"/>
            <p:cNvSpPr>
              <a:spLocks/>
            </p:cNvSpPr>
            <p:nvPr/>
          </p:nvSpPr>
          <p:spPr bwMode="auto">
            <a:xfrm>
              <a:off x="40" y="336"/>
              <a:ext cx="2896" cy="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marL="280988" indent="-280988"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buClr>
                  <a:srgbClr val="FFFFFF"/>
                </a:buClr>
                <a:buSzPct val="125000"/>
                <a:buFont typeface="Gill Sans" pitchFamily="1" charset="0"/>
                <a:buChar char="•"/>
              </a:pPr>
              <a:r>
                <a:rPr lang="en-US" altLang="en-US" sz="2299">
                  <a:solidFill>
                    <a:srgbClr val="FFFFFF"/>
                  </a:solidFill>
                </a:rPr>
                <a:t>Decide how to achieve sprint goal (design)</a:t>
              </a:r>
            </a:p>
            <a:p>
              <a:pPr algn="l" eaLnBrk="1" hangingPunct="1">
                <a:buClr>
                  <a:srgbClr val="FFFFFF"/>
                </a:buClr>
                <a:buSzPct val="125000"/>
                <a:buFont typeface="Gill Sans" pitchFamily="1" charset="0"/>
                <a:buChar char="•"/>
              </a:pPr>
              <a:r>
                <a:rPr lang="en-US" altLang="en-US" sz="2299">
                  <a:solidFill>
                    <a:srgbClr val="FFFFFF"/>
                  </a:solidFill>
                </a:rPr>
                <a:t>Create sprint backlog (tasks) from product backlog items (user stories / features)</a:t>
              </a:r>
            </a:p>
            <a:p>
              <a:pPr algn="l" eaLnBrk="1" hangingPunct="1">
                <a:buClr>
                  <a:srgbClr val="FFFFFF"/>
                </a:buClr>
                <a:buSzPct val="125000"/>
                <a:buFont typeface="Gill Sans" pitchFamily="1" charset="0"/>
                <a:buChar char="•"/>
              </a:pPr>
              <a:r>
                <a:rPr lang="en-US" altLang="en-US" sz="2299">
                  <a:solidFill>
                    <a:srgbClr val="FFFFFF"/>
                  </a:solidFill>
                </a:rPr>
                <a:t>Estimate sprint backlog in hours</a:t>
              </a:r>
            </a:p>
          </p:txBody>
        </p:sp>
      </p:grpSp>
      <p:grpSp>
        <p:nvGrpSpPr>
          <p:cNvPr id="25" name="Group 23"/>
          <p:cNvGrpSpPr>
            <a:grpSpLocks/>
          </p:cNvGrpSpPr>
          <p:nvPr/>
        </p:nvGrpSpPr>
        <p:grpSpPr bwMode="auto">
          <a:xfrm>
            <a:off x="8430603" y="1524494"/>
            <a:ext cx="2526642" cy="1155399"/>
            <a:chOff x="0" y="0"/>
            <a:chExt cx="1592" cy="728"/>
          </a:xfrm>
        </p:grpSpPr>
        <p:sp>
          <p:nvSpPr>
            <p:cNvPr id="26" name="Line 24"/>
            <p:cNvSpPr>
              <a:spLocks noChangeShapeType="1"/>
            </p:cNvSpPr>
            <p:nvPr/>
          </p:nvSpPr>
          <p:spPr bwMode="auto">
            <a:xfrm flipH="1">
              <a:off x="0" y="363"/>
              <a:ext cx="520" cy="0"/>
            </a:xfrm>
            <a:prstGeom prst="line">
              <a:avLst/>
            </a:prstGeom>
            <a:ln>
              <a:solidFill>
                <a:schemeClr val="bg1">
                  <a:alpha val="50000"/>
                </a:schemeClr>
              </a:solidFill>
              <a:headEnd type="stealth" w="med" len="med"/>
              <a:tailEnd/>
            </a:ln>
          </p:spPr>
          <p:style>
            <a:lnRef idx="3">
              <a:schemeClr val="dk1"/>
            </a:lnRef>
            <a:fillRef idx="0">
              <a:schemeClr val="dk1"/>
            </a:fillRef>
            <a:effectRef idx="2">
              <a:schemeClr val="dk1"/>
            </a:effectRef>
            <a:fontRef idx="minor">
              <a:schemeClr val="tx1"/>
            </a:fontRef>
          </p:style>
          <p:txBody>
            <a:bodyPr/>
            <a:lstStyle/>
            <a:p>
              <a:endParaRPr lang="en-US"/>
            </a:p>
          </p:txBody>
        </p:sp>
        <p:sp>
          <p:nvSpPr>
            <p:cNvPr id="27" name="AutoShape 25"/>
            <p:cNvSpPr>
              <a:spLocks/>
            </p:cNvSpPr>
            <p:nvPr/>
          </p:nvSpPr>
          <p:spPr bwMode="auto">
            <a:xfrm>
              <a:off x="528" y="0"/>
              <a:ext cx="1064" cy="728"/>
            </a:xfrm>
            <a:prstGeom prst="roundRect">
              <a:avLst>
                <a:gd name="adj" fmla="val 26370"/>
              </a:avLst>
            </a:prstGeom>
            <a:blipFill dpi="0" rotWithShape="0">
              <a:blip r:embed="rId4"/>
              <a:srcRect/>
              <a:tile tx="0" ty="0" sx="100000" sy="100000" flip="none" algn="tl"/>
            </a:blipFill>
            <a:ln w="25400">
              <a:solidFill>
                <a:srgbClr val="910000"/>
              </a:solidFill>
              <a:round/>
              <a:headEnd/>
              <a:tailEnd/>
            </a:ln>
            <a:effectLst>
              <a:outerShdw blurRad="114300" dist="63500" dir="2700000" algn="ctr" rotWithShape="0">
                <a:schemeClr val="bg2">
                  <a:alpha val="29999"/>
                </a:schemeClr>
              </a:outerShdw>
            </a:effectLst>
          </p:spPr>
          <p:txBody>
            <a:bodyPr lIns="0" tIns="0" rIns="0" bIns="0" anchor="ctr"/>
            <a:lstStyle/>
            <a:p>
              <a:pPr>
                <a:tabLst>
                  <a:tab pos="1066480" algn="l"/>
                </a:tabLst>
                <a:defRPr/>
              </a:pPr>
              <a:r>
                <a:rPr lang="en-US">
                  <a:solidFill>
                    <a:srgbClr val="E3F0FF"/>
                  </a:solidFill>
                  <a:latin typeface="Gill Sans" pitchFamily="80" charset="0"/>
                  <a:ea typeface="Gill Sans" pitchFamily="80" charset="0"/>
                  <a:cs typeface="Gill Sans" pitchFamily="80" charset="0"/>
                  <a:sym typeface="Gill Sans" pitchFamily="80" charset="0"/>
                </a:rPr>
                <a:t>Sprint</a:t>
              </a:r>
            </a:p>
            <a:p>
              <a:pPr>
                <a:tabLst>
                  <a:tab pos="1066480" algn="l"/>
                </a:tabLst>
                <a:defRPr/>
              </a:pPr>
              <a:r>
                <a:rPr lang="en-US">
                  <a:solidFill>
                    <a:srgbClr val="E3F0FF"/>
                  </a:solidFill>
                  <a:latin typeface="Gill Sans" pitchFamily="80" charset="0"/>
                  <a:ea typeface="Gill Sans" pitchFamily="80" charset="0"/>
                  <a:cs typeface="Gill Sans" pitchFamily="80" charset="0"/>
                  <a:sym typeface="Gill Sans" pitchFamily="80" charset="0"/>
                </a:rPr>
                <a:t>goal</a:t>
              </a:r>
            </a:p>
          </p:txBody>
        </p:sp>
      </p:grpSp>
      <p:sp>
        <p:nvSpPr>
          <p:cNvPr id="28" name="Line 26"/>
          <p:cNvSpPr>
            <a:spLocks noChangeShapeType="1"/>
          </p:cNvSpPr>
          <p:nvPr/>
        </p:nvSpPr>
        <p:spPr bwMode="auto">
          <a:xfrm flipH="1">
            <a:off x="2863103" y="967428"/>
            <a:ext cx="653880" cy="0"/>
          </a:xfrm>
          <a:prstGeom prst="line">
            <a:avLst/>
          </a:prstGeom>
          <a:ln>
            <a:headEnd type="stealth" w="med" len="med"/>
            <a:tailEnd/>
          </a:ln>
        </p:spPr>
        <p:style>
          <a:lnRef idx="3">
            <a:schemeClr val="dk1"/>
          </a:lnRef>
          <a:fillRef idx="0">
            <a:schemeClr val="dk1"/>
          </a:fillRef>
          <a:effectRef idx="2">
            <a:schemeClr val="dk1"/>
          </a:effectRef>
          <a:fontRef idx="minor">
            <a:schemeClr val="tx1"/>
          </a:fontRef>
        </p:style>
        <p:txBody>
          <a:bodyPr/>
          <a:lstStyle/>
          <a:p>
            <a:endParaRPr lang="en-US"/>
          </a:p>
        </p:txBody>
      </p:sp>
      <p:grpSp>
        <p:nvGrpSpPr>
          <p:cNvPr id="29" name="Group 27"/>
          <p:cNvGrpSpPr>
            <a:grpSpLocks/>
          </p:cNvGrpSpPr>
          <p:nvPr/>
        </p:nvGrpSpPr>
        <p:grpSpPr bwMode="auto">
          <a:xfrm>
            <a:off x="8430603" y="4089226"/>
            <a:ext cx="2526642" cy="1155399"/>
            <a:chOff x="0" y="0"/>
            <a:chExt cx="1592" cy="728"/>
          </a:xfrm>
        </p:grpSpPr>
        <p:sp>
          <p:nvSpPr>
            <p:cNvPr id="30" name="AutoShape 28"/>
            <p:cNvSpPr>
              <a:spLocks/>
            </p:cNvSpPr>
            <p:nvPr/>
          </p:nvSpPr>
          <p:spPr bwMode="auto">
            <a:xfrm>
              <a:off x="528" y="0"/>
              <a:ext cx="1064" cy="728"/>
            </a:xfrm>
            <a:prstGeom prst="roundRect">
              <a:avLst>
                <a:gd name="adj" fmla="val 26370"/>
              </a:avLst>
            </a:prstGeom>
            <a:blipFill dpi="0" rotWithShape="0">
              <a:blip r:embed="rId4"/>
              <a:srcRect/>
              <a:tile tx="0" ty="0" sx="100000" sy="100000" flip="none" algn="tl"/>
            </a:blipFill>
            <a:ln w="25400">
              <a:solidFill>
                <a:srgbClr val="910000"/>
              </a:solidFill>
              <a:round/>
              <a:headEnd/>
              <a:tailEnd/>
            </a:ln>
            <a:effectLst>
              <a:outerShdw blurRad="114300" dist="63500" dir="2700000" algn="ctr" rotWithShape="0">
                <a:schemeClr val="bg2">
                  <a:alpha val="29999"/>
                </a:schemeClr>
              </a:outerShdw>
            </a:effectLst>
          </p:spPr>
          <p:txBody>
            <a:bodyPr lIns="0" tIns="0" rIns="0" bIns="0" anchor="ctr"/>
            <a:lstStyle/>
            <a:p>
              <a:pPr>
                <a:tabLst>
                  <a:tab pos="1066480" algn="l"/>
                </a:tabLst>
                <a:defRPr/>
              </a:pPr>
              <a:r>
                <a:rPr lang="en-US">
                  <a:solidFill>
                    <a:srgbClr val="E3F0FF"/>
                  </a:solidFill>
                  <a:latin typeface="Gill Sans" pitchFamily="80" charset="0"/>
                  <a:ea typeface="Gill Sans" pitchFamily="80" charset="0"/>
                  <a:cs typeface="Gill Sans" pitchFamily="80" charset="0"/>
                  <a:sym typeface="Gill Sans" pitchFamily="80" charset="0"/>
                </a:rPr>
                <a:t>Sprint</a:t>
              </a:r>
            </a:p>
            <a:p>
              <a:pPr>
                <a:tabLst>
                  <a:tab pos="1066480" algn="l"/>
                </a:tabLst>
                <a:defRPr/>
              </a:pPr>
              <a:r>
                <a:rPr lang="en-US">
                  <a:solidFill>
                    <a:srgbClr val="E3F0FF"/>
                  </a:solidFill>
                  <a:latin typeface="Gill Sans" pitchFamily="80" charset="0"/>
                  <a:ea typeface="Gill Sans" pitchFamily="80" charset="0"/>
                  <a:cs typeface="Gill Sans" pitchFamily="80" charset="0"/>
                  <a:sym typeface="Gill Sans" pitchFamily="80" charset="0"/>
                </a:rPr>
                <a:t>backlog</a:t>
              </a:r>
            </a:p>
          </p:txBody>
        </p:sp>
        <p:sp>
          <p:nvSpPr>
            <p:cNvPr id="31" name="Line 29"/>
            <p:cNvSpPr>
              <a:spLocks noChangeShapeType="1"/>
            </p:cNvSpPr>
            <p:nvPr/>
          </p:nvSpPr>
          <p:spPr bwMode="auto">
            <a:xfrm flipH="1">
              <a:off x="0" y="363"/>
              <a:ext cx="520" cy="0"/>
            </a:xfrm>
            <a:prstGeom prst="line">
              <a:avLst/>
            </a:prstGeom>
            <a:ln>
              <a:headEnd type="stealth" w="med" len="med"/>
              <a:tailEnd/>
            </a:ln>
          </p:spPr>
          <p:style>
            <a:lnRef idx="3">
              <a:schemeClr val="dk1"/>
            </a:lnRef>
            <a:fillRef idx="0">
              <a:schemeClr val="dk1"/>
            </a:fillRef>
            <a:effectRef idx="2">
              <a:schemeClr val="dk1"/>
            </a:effectRef>
            <a:fontRef idx="minor">
              <a:schemeClr val="tx1"/>
            </a:fontRef>
          </p:style>
          <p:txBody>
            <a:bodyPr/>
            <a:lstStyle/>
            <a:p>
              <a:endParaRPr lang="en-US"/>
            </a:p>
          </p:txBody>
        </p:sp>
      </p:grpSp>
      <p:sp>
        <p:nvSpPr>
          <p:cNvPr id="32" name="AutoShape 30"/>
          <p:cNvSpPr>
            <a:spLocks/>
          </p:cNvSpPr>
          <p:nvPr/>
        </p:nvSpPr>
        <p:spPr bwMode="auto">
          <a:xfrm>
            <a:off x="1345849" y="2883041"/>
            <a:ext cx="1523603" cy="1015735"/>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blurRad="114300" dist="63500" dir="2700000" algn="ctr" rotWithShape="0">
              <a:schemeClr val="bg2">
                <a:alpha val="29999"/>
              </a:schemeClr>
            </a:outerShdw>
          </a:effectLst>
        </p:spPr>
        <p:txBody>
          <a:bodyPr lIns="0" tIns="0" rIns="0" bIns="0" anchor="ctr"/>
          <a:lstStyle/>
          <a:p>
            <a:pPr>
              <a:tabLst>
                <a:tab pos="1066480" algn="l"/>
              </a:tabLst>
              <a:defRPr/>
            </a:pPr>
            <a:r>
              <a:rPr lang="en-US" sz="1999">
                <a:solidFill>
                  <a:srgbClr val="E3F0FF"/>
                </a:solidFill>
                <a:latin typeface="Gill Sans" pitchFamily="80" charset="0"/>
                <a:ea typeface="Gill Sans" pitchFamily="80" charset="0"/>
                <a:cs typeface="Gill Sans" pitchFamily="80" charset="0"/>
                <a:sym typeface="Gill Sans" pitchFamily="80" charset="0"/>
              </a:rPr>
              <a:t>Business conditions</a:t>
            </a:r>
          </a:p>
        </p:txBody>
      </p:sp>
      <p:sp>
        <p:nvSpPr>
          <p:cNvPr id="33" name="AutoShape 31"/>
          <p:cNvSpPr>
            <a:spLocks/>
          </p:cNvSpPr>
          <p:nvPr/>
        </p:nvSpPr>
        <p:spPr bwMode="auto">
          <a:xfrm>
            <a:off x="1345849" y="470669"/>
            <a:ext cx="1523603" cy="1015735"/>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blurRad="114300" dist="63500" dir="2700000" algn="ctr" rotWithShape="0">
              <a:schemeClr val="bg2">
                <a:alpha val="29999"/>
              </a:schemeClr>
            </a:outerShdw>
          </a:effectLst>
        </p:spPr>
        <p:txBody>
          <a:bodyPr lIns="0" tIns="0" rIns="0" bIns="0" anchor="ctr"/>
          <a:lstStyle/>
          <a:p>
            <a:pPr>
              <a:tabLst>
                <a:tab pos="1066480" algn="l"/>
              </a:tabLst>
              <a:defRPr/>
            </a:pPr>
            <a:r>
              <a:rPr lang="en-US" sz="1999">
                <a:solidFill>
                  <a:srgbClr val="E3F0FF"/>
                </a:solidFill>
                <a:latin typeface="Gill Sans" pitchFamily="80" charset="0"/>
                <a:ea typeface="Gill Sans" pitchFamily="80" charset="0"/>
                <a:cs typeface="Gill Sans" pitchFamily="80" charset="0"/>
                <a:sym typeface="Gill Sans" pitchFamily="80" charset="0"/>
              </a:rPr>
              <a:t>Team capacity</a:t>
            </a:r>
          </a:p>
        </p:txBody>
      </p:sp>
      <p:sp>
        <p:nvSpPr>
          <p:cNvPr id="34" name="AutoShape 32"/>
          <p:cNvSpPr>
            <a:spLocks/>
          </p:cNvSpPr>
          <p:nvPr/>
        </p:nvSpPr>
        <p:spPr bwMode="auto">
          <a:xfrm>
            <a:off x="1345849" y="1676855"/>
            <a:ext cx="1523603" cy="1015735"/>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blurRad="114300" dist="63500" dir="2700000" algn="ctr" rotWithShape="0">
              <a:schemeClr val="bg2">
                <a:alpha val="29999"/>
              </a:schemeClr>
            </a:outerShdw>
          </a:effectLst>
        </p:spPr>
        <p:txBody>
          <a:bodyPr lIns="0" tIns="0" rIns="0" bIns="0" anchor="ctr"/>
          <a:lstStyle/>
          <a:p>
            <a:pPr>
              <a:tabLst>
                <a:tab pos="1066480" algn="l"/>
              </a:tabLst>
              <a:defRPr/>
            </a:pPr>
            <a:r>
              <a:rPr lang="en-US" sz="1999">
                <a:solidFill>
                  <a:srgbClr val="E3F0FF"/>
                </a:solidFill>
                <a:latin typeface="Gill Sans" pitchFamily="80" charset="0"/>
                <a:ea typeface="Gill Sans" pitchFamily="80" charset="0"/>
                <a:cs typeface="Gill Sans" pitchFamily="80" charset="0"/>
                <a:sym typeface="Gill Sans" pitchFamily="80" charset="0"/>
              </a:rPr>
              <a:t>Product backlog</a:t>
            </a:r>
          </a:p>
        </p:txBody>
      </p:sp>
      <p:sp>
        <p:nvSpPr>
          <p:cNvPr id="35" name="AutoShape 33"/>
          <p:cNvSpPr>
            <a:spLocks/>
          </p:cNvSpPr>
          <p:nvPr/>
        </p:nvSpPr>
        <p:spPr bwMode="auto">
          <a:xfrm>
            <a:off x="1345849" y="5295412"/>
            <a:ext cx="1523603" cy="1015735"/>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blurRad="114300" dist="63500" dir="2700000" algn="ctr" rotWithShape="0">
              <a:schemeClr val="bg2">
                <a:alpha val="29999"/>
              </a:schemeClr>
            </a:outerShdw>
          </a:effectLst>
        </p:spPr>
        <p:txBody>
          <a:bodyPr lIns="0" tIns="0" rIns="0" bIns="0" anchor="ctr"/>
          <a:lstStyle/>
          <a:p>
            <a:pPr>
              <a:tabLst>
                <a:tab pos="1066480" algn="l"/>
              </a:tabLst>
              <a:defRPr/>
            </a:pPr>
            <a:r>
              <a:rPr lang="en-US" sz="1999">
                <a:solidFill>
                  <a:srgbClr val="E3F0FF"/>
                </a:solidFill>
                <a:latin typeface="Gill Sans" pitchFamily="80" charset="0"/>
                <a:ea typeface="Gill Sans" pitchFamily="80" charset="0"/>
                <a:cs typeface="Gill Sans" pitchFamily="80" charset="0"/>
                <a:sym typeface="Gill Sans" pitchFamily="80" charset="0"/>
              </a:rPr>
              <a:t>Technology</a:t>
            </a:r>
          </a:p>
        </p:txBody>
      </p:sp>
      <p:sp>
        <p:nvSpPr>
          <p:cNvPr id="36" name="AutoShape 34"/>
          <p:cNvSpPr>
            <a:spLocks/>
          </p:cNvSpPr>
          <p:nvPr/>
        </p:nvSpPr>
        <p:spPr bwMode="auto">
          <a:xfrm>
            <a:off x="1345849" y="4089227"/>
            <a:ext cx="1523603" cy="1015735"/>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blurRad="114300" dist="63500" dir="2700000" algn="ctr" rotWithShape="0">
              <a:schemeClr val="bg2">
                <a:alpha val="29999"/>
              </a:schemeClr>
            </a:outerShdw>
          </a:effectLst>
        </p:spPr>
        <p:txBody>
          <a:bodyPr lIns="0" tIns="0" rIns="0" bIns="0" anchor="ctr"/>
          <a:lstStyle/>
          <a:p>
            <a:pPr>
              <a:tabLst>
                <a:tab pos="1066480" algn="l"/>
              </a:tabLst>
              <a:defRPr/>
            </a:pPr>
            <a:r>
              <a:rPr lang="en-US" sz="1999">
                <a:solidFill>
                  <a:srgbClr val="E3F0FF"/>
                </a:solidFill>
                <a:latin typeface="Gill Sans" pitchFamily="80" charset="0"/>
                <a:ea typeface="Gill Sans" pitchFamily="80" charset="0"/>
                <a:cs typeface="Gill Sans" pitchFamily="80" charset="0"/>
                <a:sym typeface="Gill Sans" pitchFamily="80" charset="0"/>
              </a:rPr>
              <a:t>Current product</a:t>
            </a:r>
          </a:p>
        </p:txBody>
      </p:sp>
      <p:sp>
        <p:nvSpPr>
          <p:cNvPr id="37" name="Line 35"/>
          <p:cNvSpPr>
            <a:spLocks noChangeShapeType="1"/>
          </p:cNvSpPr>
          <p:nvPr/>
        </p:nvSpPr>
        <p:spPr bwMode="auto">
          <a:xfrm flipH="1">
            <a:off x="2863103" y="2173613"/>
            <a:ext cx="653880" cy="0"/>
          </a:xfrm>
          <a:prstGeom prst="line">
            <a:avLst/>
          </a:prstGeom>
          <a:ln>
            <a:headEnd type="stealth" w="med" len="med"/>
            <a:tailEnd/>
          </a:ln>
        </p:spPr>
        <p:style>
          <a:lnRef idx="3">
            <a:schemeClr val="dk1"/>
          </a:lnRef>
          <a:fillRef idx="0">
            <a:schemeClr val="dk1"/>
          </a:fillRef>
          <a:effectRef idx="2">
            <a:schemeClr val="dk1"/>
          </a:effectRef>
          <a:fontRef idx="minor">
            <a:schemeClr val="tx1"/>
          </a:fontRef>
        </p:style>
        <p:txBody>
          <a:bodyPr/>
          <a:lstStyle/>
          <a:p>
            <a:endParaRPr lang="en-US"/>
          </a:p>
        </p:txBody>
      </p:sp>
      <p:sp>
        <p:nvSpPr>
          <p:cNvPr id="38" name="Line 36"/>
          <p:cNvSpPr>
            <a:spLocks noChangeShapeType="1"/>
          </p:cNvSpPr>
          <p:nvPr/>
        </p:nvSpPr>
        <p:spPr bwMode="auto">
          <a:xfrm flipH="1">
            <a:off x="2863103" y="3379799"/>
            <a:ext cx="653880" cy="0"/>
          </a:xfrm>
          <a:prstGeom prst="line">
            <a:avLst/>
          </a:prstGeom>
          <a:ln>
            <a:headEnd type="stealth" w="med" len="med"/>
            <a:tailEnd/>
          </a:ln>
        </p:spPr>
        <p:style>
          <a:lnRef idx="3">
            <a:schemeClr val="dk1"/>
          </a:lnRef>
          <a:fillRef idx="0">
            <a:schemeClr val="dk1"/>
          </a:fillRef>
          <a:effectRef idx="2">
            <a:schemeClr val="dk1"/>
          </a:effectRef>
          <a:fontRef idx="minor">
            <a:schemeClr val="tx1"/>
          </a:fontRef>
        </p:style>
        <p:txBody>
          <a:bodyPr/>
          <a:lstStyle/>
          <a:p>
            <a:endParaRPr lang="en-US"/>
          </a:p>
        </p:txBody>
      </p:sp>
      <p:sp>
        <p:nvSpPr>
          <p:cNvPr id="39" name="Line 37"/>
          <p:cNvSpPr>
            <a:spLocks noChangeShapeType="1"/>
          </p:cNvSpPr>
          <p:nvPr/>
        </p:nvSpPr>
        <p:spPr bwMode="auto">
          <a:xfrm flipH="1">
            <a:off x="2863103" y="4585985"/>
            <a:ext cx="653880" cy="0"/>
          </a:xfrm>
          <a:prstGeom prst="line">
            <a:avLst/>
          </a:prstGeom>
          <a:ln>
            <a:headEnd type="stealth" w="med" len="med"/>
            <a:tailEnd/>
          </a:ln>
        </p:spPr>
        <p:style>
          <a:lnRef idx="3">
            <a:schemeClr val="dk1"/>
          </a:lnRef>
          <a:fillRef idx="0">
            <a:schemeClr val="dk1"/>
          </a:fillRef>
          <a:effectRef idx="2">
            <a:schemeClr val="dk1"/>
          </a:effectRef>
          <a:fontRef idx="minor">
            <a:schemeClr val="tx1"/>
          </a:fontRef>
        </p:style>
        <p:txBody>
          <a:bodyPr/>
          <a:lstStyle/>
          <a:p>
            <a:endParaRPr lang="en-US"/>
          </a:p>
        </p:txBody>
      </p:sp>
      <p:sp>
        <p:nvSpPr>
          <p:cNvPr id="40" name="Line 38"/>
          <p:cNvSpPr>
            <a:spLocks noChangeShapeType="1"/>
          </p:cNvSpPr>
          <p:nvPr/>
        </p:nvSpPr>
        <p:spPr bwMode="auto">
          <a:xfrm flipH="1">
            <a:off x="2863103" y="5792171"/>
            <a:ext cx="653880" cy="0"/>
          </a:xfrm>
          <a:prstGeom prst="line">
            <a:avLst/>
          </a:prstGeom>
          <a:ln>
            <a:headEnd type="stealth" w="med" len="med"/>
            <a:tailEnd/>
          </a:ln>
        </p:spPr>
        <p:style>
          <a:lnRef idx="3">
            <a:schemeClr val="dk1"/>
          </a:lnRef>
          <a:fillRef idx="0">
            <a:schemeClr val="dk1"/>
          </a:fillRef>
          <a:effectRef idx="2">
            <a:schemeClr val="dk1"/>
          </a:effectRef>
          <a:fontRef idx="minor">
            <a:schemeClr val="tx1"/>
          </a:fontRef>
        </p:style>
        <p:txBody>
          <a:bodyPr/>
          <a:lstStyle/>
          <a:p>
            <a:endParaRPr lang="en-US"/>
          </a:p>
        </p:txBody>
      </p:sp>
      <p:sp>
        <p:nvSpPr>
          <p:cNvPr id="42" name="Rectangle 41"/>
          <p:cNvSpPr/>
          <p:nvPr/>
        </p:nvSpPr>
        <p:spPr>
          <a:xfrm rot="19791941">
            <a:off x="8698319" y="2809839"/>
            <a:ext cx="2850076" cy="923330"/>
          </a:xfrm>
          <a:prstGeom prst="rect">
            <a:avLst/>
          </a:prstGeom>
          <a:noFill/>
        </p:spPr>
        <p:txBody>
          <a:bodyPr wrap="non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Velocity?</a:t>
            </a:r>
          </a:p>
        </p:txBody>
      </p:sp>
      <p:pic>
        <p:nvPicPr>
          <p:cNvPr id="41" name="Picture 40"/>
          <p:cNvPicPr>
            <a:picLocks noChangeAspect="1"/>
          </p:cNvPicPr>
          <p:nvPr/>
        </p:nvPicPr>
        <p:blipFill>
          <a:blip r:embed="rId6">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5492440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50362"/>
            <a:ext cx="11056132" cy="783908"/>
          </a:xfrm>
        </p:spPr>
        <p:txBody>
          <a:bodyPr/>
          <a:lstStyle/>
          <a:p>
            <a:pPr>
              <a:defRPr/>
            </a:pPr>
            <a:r>
              <a:rPr lang="en-US" sz="4400"/>
              <a:t>Sprint Planning Meeting</a:t>
            </a:r>
            <a:endParaRPr lang="en-US" sz="4400">
              <a:solidFill>
                <a:srgbClr val="1D4BF1"/>
              </a:solidFill>
            </a:endParaRPr>
          </a:p>
        </p:txBody>
      </p:sp>
      <p:sp>
        <p:nvSpPr>
          <p:cNvPr id="3" name="Text Placeholder 2"/>
          <p:cNvSpPr>
            <a:spLocks noGrp="1" noChangeArrowheads="1"/>
          </p:cNvSpPr>
          <p:nvPr>
            <p:ph type="body" idx="4294967295"/>
          </p:nvPr>
        </p:nvSpPr>
        <p:spPr>
          <a:xfrm>
            <a:off x="196105" y="1633182"/>
            <a:ext cx="11478194" cy="3147254"/>
          </a:xfrm>
          <a:prstGeom prst="rect">
            <a:avLst/>
          </a:prstGeom>
        </p:spPr>
        <p:txBody>
          <a:bodyPr/>
          <a:lstStyle/>
          <a:p>
            <a:pPr marL="698290" algn="just" eaLnBrk="1" hangingPunct="1">
              <a:lnSpc>
                <a:spcPct val="100000"/>
              </a:lnSpc>
              <a:buFont typeface="Lucida Grande" charset="0"/>
              <a:buChar char="•"/>
              <a:defRPr/>
            </a:pPr>
            <a:r>
              <a:rPr lang="en-US" sz="2400">
                <a:solidFill>
                  <a:srgbClr val="0B3CC8"/>
                </a:solidFill>
                <a:latin typeface="Poppins" panose="02000000000000000000" pitchFamily="2" charset="0"/>
                <a:cs typeface="Poppins" panose="02000000000000000000" pitchFamily="2" charset="0"/>
                <a:sym typeface="Gill Sans" charset="0"/>
              </a:rPr>
              <a:t>El </a:t>
            </a:r>
            <a:r>
              <a:rPr lang="en-US" sz="2400" err="1">
                <a:solidFill>
                  <a:srgbClr val="0B3CC8"/>
                </a:solidFill>
                <a:latin typeface="Poppins" panose="02000000000000000000" pitchFamily="2" charset="0"/>
                <a:cs typeface="Poppins" panose="02000000000000000000" pitchFamily="2" charset="0"/>
                <a:sym typeface="Gill Sans" charset="0"/>
              </a:rPr>
              <a:t>equipo</a:t>
            </a:r>
            <a:r>
              <a:rPr lang="en-US" sz="2400">
                <a:solidFill>
                  <a:srgbClr val="0B3CC8"/>
                </a:solidFill>
                <a:latin typeface="Poppins" panose="02000000000000000000" pitchFamily="2" charset="0"/>
                <a:cs typeface="Poppins" panose="02000000000000000000" pitchFamily="2" charset="0"/>
                <a:sym typeface="Gill Sans" charset="0"/>
              </a:rPr>
              <a:t> </a:t>
            </a:r>
            <a:r>
              <a:rPr lang="en-US" sz="2400" err="1">
                <a:solidFill>
                  <a:srgbClr val="0B3CC8"/>
                </a:solidFill>
                <a:latin typeface="Poppins" panose="02000000000000000000" pitchFamily="2" charset="0"/>
                <a:cs typeface="Poppins" panose="02000000000000000000" pitchFamily="2" charset="0"/>
                <a:sym typeface="Gill Sans" charset="0"/>
              </a:rPr>
              <a:t>selecciona</a:t>
            </a:r>
            <a:r>
              <a:rPr lang="en-US" sz="2400">
                <a:solidFill>
                  <a:srgbClr val="0B3CC8"/>
                </a:solidFill>
                <a:latin typeface="Poppins" panose="02000000000000000000" pitchFamily="2" charset="0"/>
                <a:cs typeface="Poppins" panose="02000000000000000000" pitchFamily="2" charset="0"/>
                <a:sym typeface="Gill Sans" charset="0"/>
              </a:rPr>
              <a:t> del backlog </a:t>
            </a:r>
            <a:r>
              <a:rPr lang="en-US" sz="2400" err="1">
                <a:solidFill>
                  <a:srgbClr val="0B3CC8"/>
                </a:solidFill>
                <a:latin typeface="Poppins" panose="02000000000000000000" pitchFamily="2" charset="0"/>
                <a:cs typeface="Poppins" panose="02000000000000000000" pitchFamily="2" charset="0"/>
                <a:sym typeface="Gill Sans" charset="0"/>
              </a:rPr>
              <a:t>los</a:t>
            </a:r>
            <a:r>
              <a:rPr lang="en-US" sz="2400">
                <a:solidFill>
                  <a:srgbClr val="0B3CC8"/>
                </a:solidFill>
                <a:latin typeface="Poppins" panose="02000000000000000000" pitchFamily="2" charset="0"/>
                <a:cs typeface="Poppins" panose="02000000000000000000" pitchFamily="2" charset="0"/>
                <a:sym typeface="Gill Sans" charset="0"/>
              </a:rPr>
              <a:t> items que </a:t>
            </a:r>
            <a:r>
              <a:rPr lang="en-US" sz="2400" err="1">
                <a:solidFill>
                  <a:srgbClr val="0B3CC8"/>
                </a:solidFill>
                <a:latin typeface="Poppins" panose="02000000000000000000" pitchFamily="2" charset="0"/>
                <a:cs typeface="Poppins" panose="02000000000000000000" pitchFamily="2" charset="0"/>
                <a:sym typeface="Gill Sans" charset="0"/>
              </a:rPr>
              <a:t>puede</a:t>
            </a:r>
            <a:r>
              <a:rPr lang="en-US" sz="2400">
                <a:solidFill>
                  <a:srgbClr val="0B3CC8"/>
                </a:solidFill>
                <a:latin typeface="Poppins" panose="02000000000000000000" pitchFamily="2" charset="0"/>
                <a:cs typeface="Poppins" panose="02000000000000000000" pitchFamily="2" charset="0"/>
                <a:sym typeface="Gill Sans" charset="0"/>
              </a:rPr>
              <a:t> </a:t>
            </a:r>
            <a:r>
              <a:rPr lang="en-US" sz="2400" err="1">
                <a:solidFill>
                  <a:srgbClr val="0B3CC8"/>
                </a:solidFill>
                <a:latin typeface="Poppins" panose="02000000000000000000" pitchFamily="2" charset="0"/>
                <a:cs typeface="Poppins" panose="02000000000000000000" pitchFamily="2" charset="0"/>
                <a:sym typeface="Gill Sans" charset="0"/>
              </a:rPr>
              <a:t>llegar</a:t>
            </a:r>
            <a:r>
              <a:rPr lang="en-US" sz="2400">
                <a:solidFill>
                  <a:srgbClr val="0B3CC8"/>
                </a:solidFill>
                <a:latin typeface="Poppins" panose="02000000000000000000" pitchFamily="2" charset="0"/>
                <a:cs typeface="Poppins" panose="02000000000000000000" pitchFamily="2" charset="0"/>
                <a:sym typeface="Gill Sans" charset="0"/>
              </a:rPr>
              <a:t> a </a:t>
            </a:r>
            <a:r>
              <a:rPr lang="en-US" sz="2400" err="1">
                <a:solidFill>
                  <a:srgbClr val="0B3CC8"/>
                </a:solidFill>
                <a:latin typeface="Poppins" panose="02000000000000000000" pitchFamily="2" charset="0"/>
                <a:cs typeface="Poppins" panose="02000000000000000000" pitchFamily="2" charset="0"/>
                <a:sym typeface="Gill Sans" charset="0"/>
              </a:rPr>
              <a:t>completar</a:t>
            </a:r>
            <a:r>
              <a:rPr lang="en-US" sz="2400">
                <a:solidFill>
                  <a:srgbClr val="0B3CC8"/>
                </a:solidFill>
                <a:latin typeface="Poppins" panose="02000000000000000000" pitchFamily="2" charset="0"/>
                <a:cs typeface="Poppins" panose="02000000000000000000" pitchFamily="2" charset="0"/>
                <a:sym typeface="Gill Sans" charset="0"/>
              </a:rPr>
              <a:t>.</a:t>
            </a:r>
          </a:p>
          <a:p>
            <a:pPr marL="698290" algn="just" eaLnBrk="1" hangingPunct="1">
              <a:lnSpc>
                <a:spcPct val="100000"/>
              </a:lnSpc>
              <a:spcBef>
                <a:spcPts val="1400"/>
              </a:spcBef>
              <a:buFont typeface="Lucida Grande" charset="0"/>
              <a:buChar char="•"/>
              <a:defRPr/>
            </a:pPr>
            <a:r>
              <a:rPr lang="en-US" sz="2400">
                <a:solidFill>
                  <a:srgbClr val="0B3CC8"/>
                </a:solidFill>
                <a:latin typeface="Poppins" panose="02000000000000000000" pitchFamily="2" charset="0"/>
                <a:cs typeface="Poppins" panose="02000000000000000000" pitchFamily="2" charset="0"/>
                <a:sym typeface="Gill Sans" charset="0"/>
              </a:rPr>
              <a:t>Se </a:t>
            </a:r>
            <a:r>
              <a:rPr lang="en-US" sz="2400" err="1">
                <a:solidFill>
                  <a:srgbClr val="0B3CC8"/>
                </a:solidFill>
                <a:latin typeface="Poppins" panose="02000000000000000000" pitchFamily="2" charset="0"/>
                <a:cs typeface="Poppins" panose="02000000000000000000" pitchFamily="2" charset="0"/>
                <a:sym typeface="Gill Sans" charset="0"/>
              </a:rPr>
              <a:t>crea</a:t>
            </a:r>
            <a:r>
              <a:rPr lang="en-US" sz="2400">
                <a:solidFill>
                  <a:srgbClr val="0B3CC8"/>
                </a:solidFill>
                <a:latin typeface="Poppins" panose="02000000000000000000" pitchFamily="2" charset="0"/>
                <a:cs typeface="Poppins" panose="02000000000000000000" pitchFamily="2" charset="0"/>
                <a:sym typeface="Gill Sans" charset="0"/>
              </a:rPr>
              <a:t> el sprint backlog:</a:t>
            </a:r>
          </a:p>
          <a:p>
            <a:pPr marL="1041088" lvl="1" algn="just" eaLnBrk="1" hangingPunct="1">
              <a:lnSpc>
                <a:spcPct val="100000"/>
              </a:lnSpc>
              <a:spcBef>
                <a:spcPts val="1400"/>
              </a:spcBef>
              <a:buFont typeface="Lucida Grande" charset="0"/>
              <a:buChar char="•"/>
              <a:defRPr/>
            </a:pPr>
            <a:r>
              <a:rPr lang="en-US">
                <a:solidFill>
                  <a:srgbClr val="0B3CC8"/>
                </a:solidFill>
                <a:latin typeface="Poppins" panose="02000000000000000000" pitchFamily="2" charset="0"/>
                <a:cs typeface="Poppins" panose="02000000000000000000" pitchFamily="2" charset="0"/>
                <a:sym typeface="Gill Sans" charset="0"/>
              </a:rPr>
              <a:t>Las </a:t>
            </a:r>
            <a:r>
              <a:rPr lang="en-US" err="1">
                <a:solidFill>
                  <a:srgbClr val="0B3CC8"/>
                </a:solidFill>
                <a:latin typeface="Poppins" panose="02000000000000000000" pitchFamily="2" charset="0"/>
                <a:cs typeface="Poppins" panose="02000000000000000000" pitchFamily="2" charset="0"/>
                <a:sym typeface="Gill Sans" charset="0"/>
              </a:rPr>
              <a:t>tareas</a:t>
            </a:r>
            <a:r>
              <a:rPr lang="en-US">
                <a:solidFill>
                  <a:srgbClr val="0B3CC8"/>
                </a:solidFill>
                <a:latin typeface="Poppins" panose="02000000000000000000" pitchFamily="2" charset="0"/>
                <a:cs typeface="Poppins" panose="02000000000000000000" pitchFamily="2" charset="0"/>
                <a:sym typeface="Gill Sans" charset="0"/>
              </a:rPr>
              <a:t> son </a:t>
            </a:r>
            <a:r>
              <a:rPr lang="en-US" err="1">
                <a:solidFill>
                  <a:srgbClr val="0B3CC8"/>
                </a:solidFill>
                <a:latin typeface="Poppins" panose="02000000000000000000" pitchFamily="2" charset="0"/>
                <a:cs typeface="Poppins" panose="02000000000000000000" pitchFamily="2" charset="0"/>
                <a:sym typeface="Gill Sans" charset="0"/>
              </a:rPr>
              <a:t>identificadas</a:t>
            </a:r>
            <a:r>
              <a:rPr lang="en-US">
                <a:solidFill>
                  <a:srgbClr val="0B3CC8"/>
                </a:solidFill>
                <a:latin typeface="Poppins" panose="02000000000000000000" pitchFamily="2" charset="0"/>
                <a:cs typeface="Poppins" panose="02000000000000000000" pitchFamily="2" charset="0"/>
                <a:sym typeface="Gill Sans" charset="0"/>
              </a:rPr>
              <a:t> y </a:t>
            </a:r>
            <a:r>
              <a:rPr lang="en-US" err="1">
                <a:solidFill>
                  <a:srgbClr val="0B3CC8"/>
                </a:solidFill>
                <a:latin typeface="Poppins" panose="02000000000000000000" pitchFamily="2" charset="0"/>
                <a:cs typeface="Poppins" panose="02000000000000000000" pitchFamily="2" charset="0"/>
                <a:sym typeface="Gill Sans" charset="0"/>
              </a:rPr>
              <a:t>estimadas</a:t>
            </a:r>
            <a:r>
              <a:rPr lang="en-US">
                <a:solidFill>
                  <a:srgbClr val="0B3CC8"/>
                </a:solidFill>
                <a:latin typeface="Poppins" panose="02000000000000000000" pitchFamily="2" charset="0"/>
                <a:cs typeface="Poppins" panose="02000000000000000000" pitchFamily="2" charset="0"/>
                <a:sym typeface="Gill Sans" charset="0"/>
              </a:rPr>
              <a:t> (</a:t>
            </a:r>
            <a:r>
              <a:rPr lang="en-US" err="1">
                <a:solidFill>
                  <a:srgbClr val="0B3CC8"/>
                </a:solidFill>
                <a:latin typeface="Poppins" panose="02000000000000000000" pitchFamily="2" charset="0"/>
                <a:cs typeface="Poppins" panose="02000000000000000000" pitchFamily="2" charset="0"/>
                <a:sym typeface="Gill Sans" charset="0"/>
              </a:rPr>
              <a:t>puntos</a:t>
            </a:r>
            <a:r>
              <a:rPr lang="en-US">
                <a:solidFill>
                  <a:srgbClr val="0B3CC8"/>
                </a:solidFill>
                <a:latin typeface="Poppins" panose="02000000000000000000" pitchFamily="2" charset="0"/>
                <a:cs typeface="Poppins" panose="02000000000000000000" pitchFamily="2" charset="0"/>
                <a:sym typeface="Gill Sans" charset="0"/>
              </a:rPr>
              <a:t>, horas)</a:t>
            </a:r>
          </a:p>
          <a:p>
            <a:pPr marL="1041088" lvl="1" algn="just" eaLnBrk="1" hangingPunct="1">
              <a:lnSpc>
                <a:spcPct val="100000"/>
              </a:lnSpc>
              <a:spcBef>
                <a:spcPts val="1400"/>
              </a:spcBef>
              <a:buFont typeface="Lucida Grande" charset="0"/>
              <a:buChar char="•"/>
              <a:defRPr/>
            </a:pPr>
            <a:r>
              <a:rPr lang="en-US">
                <a:solidFill>
                  <a:srgbClr val="0B3CC8"/>
                </a:solidFill>
                <a:latin typeface="Poppins" panose="02000000000000000000" pitchFamily="2" charset="0"/>
                <a:cs typeface="Poppins" panose="02000000000000000000" pitchFamily="2" charset="0"/>
                <a:sym typeface="Gill Sans" charset="0"/>
              </a:rPr>
              <a:t>De forma </a:t>
            </a:r>
            <a:r>
              <a:rPr lang="en-US" err="1">
                <a:solidFill>
                  <a:srgbClr val="0B3CC8"/>
                </a:solidFill>
                <a:latin typeface="Poppins" panose="02000000000000000000" pitchFamily="2" charset="0"/>
                <a:cs typeface="Poppins" panose="02000000000000000000" pitchFamily="2" charset="0"/>
                <a:sym typeface="Gill Sans" charset="0"/>
              </a:rPr>
              <a:t>colaborativa</a:t>
            </a:r>
            <a:r>
              <a:rPr lang="en-US">
                <a:solidFill>
                  <a:srgbClr val="0B3CC8"/>
                </a:solidFill>
                <a:latin typeface="Poppins" panose="02000000000000000000" pitchFamily="2" charset="0"/>
                <a:cs typeface="Poppins" panose="02000000000000000000" pitchFamily="2" charset="0"/>
                <a:sym typeface="Gill Sans" charset="0"/>
              </a:rPr>
              <a:t>, no </a:t>
            </a:r>
            <a:r>
              <a:rPr lang="en-US" err="1">
                <a:solidFill>
                  <a:srgbClr val="0B3CC8"/>
                </a:solidFill>
                <a:latin typeface="Poppins" panose="02000000000000000000" pitchFamily="2" charset="0"/>
                <a:cs typeface="Poppins" panose="02000000000000000000" pitchFamily="2" charset="0"/>
                <a:sym typeface="Gill Sans" charset="0"/>
              </a:rPr>
              <a:t>solamente</a:t>
            </a:r>
            <a:r>
              <a:rPr lang="en-US">
                <a:solidFill>
                  <a:srgbClr val="0B3CC8"/>
                </a:solidFill>
                <a:latin typeface="Poppins" panose="02000000000000000000" pitchFamily="2" charset="0"/>
                <a:cs typeface="Poppins" panose="02000000000000000000" pitchFamily="2" charset="0"/>
                <a:sym typeface="Gill Sans" charset="0"/>
              </a:rPr>
              <a:t> el Scrum Master</a:t>
            </a:r>
          </a:p>
          <a:p>
            <a:pPr marL="698290" algn="just" eaLnBrk="1" hangingPunct="1">
              <a:lnSpc>
                <a:spcPct val="100000"/>
              </a:lnSpc>
              <a:spcBef>
                <a:spcPts val="1400"/>
              </a:spcBef>
              <a:buFont typeface="Lucida Grande" charset="0"/>
              <a:buChar char="•"/>
              <a:defRPr/>
            </a:pPr>
            <a:r>
              <a:rPr lang="en-US" sz="2400">
                <a:solidFill>
                  <a:srgbClr val="0B3CC8"/>
                </a:solidFill>
                <a:latin typeface="Poppins" panose="02000000000000000000" pitchFamily="2" charset="0"/>
                <a:cs typeface="Poppins" panose="02000000000000000000" pitchFamily="2" charset="0"/>
                <a:sym typeface="Gill Sans" charset="0"/>
              </a:rPr>
              <a:t>Se </a:t>
            </a:r>
            <a:r>
              <a:rPr lang="en-US" sz="2400" err="1">
                <a:solidFill>
                  <a:srgbClr val="0B3CC8"/>
                </a:solidFill>
                <a:latin typeface="Poppins" panose="02000000000000000000" pitchFamily="2" charset="0"/>
                <a:cs typeface="Poppins" panose="02000000000000000000" pitchFamily="2" charset="0"/>
                <a:sym typeface="Gill Sans" charset="0"/>
              </a:rPr>
              <a:t>considera</a:t>
            </a:r>
            <a:r>
              <a:rPr lang="en-US" sz="2400">
                <a:solidFill>
                  <a:srgbClr val="0B3CC8"/>
                </a:solidFill>
                <a:latin typeface="Poppins" panose="02000000000000000000" pitchFamily="2" charset="0"/>
                <a:cs typeface="Poppins" panose="02000000000000000000" pitchFamily="2" charset="0"/>
                <a:sym typeface="Gill Sans" charset="0"/>
              </a:rPr>
              <a:t> el </a:t>
            </a:r>
            <a:r>
              <a:rPr lang="en-US" sz="2400" err="1">
                <a:solidFill>
                  <a:srgbClr val="0B3CC8"/>
                </a:solidFill>
                <a:latin typeface="Poppins" panose="02000000000000000000" pitchFamily="2" charset="0"/>
                <a:cs typeface="Poppins" panose="02000000000000000000" pitchFamily="2" charset="0"/>
                <a:sym typeface="Gill Sans" charset="0"/>
              </a:rPr>
              <a:t>diseño</a:t>
            </a:r>
            <a:r>
              <a:rPr lang="en-US" sz="2400">
                <a:solidFill>
                  <a:srgbClr val="0B3CC8"/>
                </a:solidFill>
                <a:latin typeface="Poppins" panose="02000000000000000000" pitchFamily="2" charset="0"/>
                <a:cs typeface="Poppins" panose="02000000000000000000" pitchFamily="2" charset="0"/>
                <a:sym typeface="Gill Sans" charset="0"/>
              </a:rPr>
              <a:t> de alto </a:t>
            </a:r>
            <a:r>
              <a:rPr lang="en-US" sz="2400" err="1">
                <a:solidFill>
                  <a:srgbClr val="0B3CC8"/>
                </a:solidFill>
                <a:latin typeface="Poppins" panose="02000000000000000000" pitchFamily="2" charset="0"/>
                <a:cs typeface="Poppins" panose="02000000000000000000" pitchFamily="2" charset="0"/>
                <a:sym typeface="Gill Sans" charset="0"/>
              </a:rPr>
              <a:t>nivel</a:t>
            </a:r>
            <a:r>
              <a:rPr lang="en-US" sz="2400">
                <a:solidFill>
                  <a:srgbClr val="0B3CC8"/>
                </a:solidFill>
                <a:latin typeface="Poppins" panose="02000000000000000000" pitchFamily="2" charset="0"/>
                <a:cs typeface="Poppins" panose="02000000000000000000" pitchFamily="2" charset="0"/>
                <a:sym typeface="Gill Sans" charset="0"/>
              </a:rPr>
              <a:t>.</a:t>
            </a:r>
          </a:p>
        </p:txBody>
      </p:sp>
      <p:sp>
        <p:nvSpPr>
          <p:cNvPr id="4" name="Line 3"/>
          <p:cNvSpPr>
            <a:spLocks noChangeShapeType="1"/>
          </p:cNvSpPr>
          <p:nvPr/>
        </p:nvSpPr>
        <p:spPr bwMode="auto">
          <a:xfrm flipH="1">
            <a:off x="5295606" y="5288086"/>
            <a:ext cx="639596" cy="0"/>
          </a:xfrm>
          <a:prstGeom prst="line">
            <a:avLst/>
          </a:prstGeom>
          <a:noFill/>
          <a:ln w="50800">
            <a:solidFill>
              <a:srgbClr val="577AB1">
                <a:alpha val="50195"/>
              </a:srgbClr>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5" name="Rectangle 4"/>
          <p:cNvSpPr>
            <a:spLocks/>
          </p:cNvSpPr>
          <p:nvPr/>
        </p:nvSpPr>
        <p:spPr bwMode="auto">
          <a:xfrm>
            <a:off x="1405656" y="4591413"/>
            <a:ext cx="3897885" cy="1578478"/>
          </a:xfrm>
          <a:prstGeom prst="rect">
            <a:avLst/>
          </a:prstGeom>
          <a:ln/>
        </p:spPr>
        <p:style>
          <a:lnRef idx="3">
            <a:schemeClr val="lt1"/>
          </a:lnRef>
          <a:fillRef idx="1">
            <a:schemeClr val="accent4"/>
          </a:fillRef>
          <a:effectRef idx="1">
            <a:schemeClr val="accent4"/>
          </a:effectRef>
          <a:fontRef idx="minor">
            <a:schemeClr val="lt1"/>
          </a:fontRef>
        </p:style>
        <p:txBody>
          <a:bodyPr lIns="152360" tIns="152360" rIns="152360" bIns="152360"/>
          <a:lstStyle/>
          <a:p>
            <a:pPr algn="just">
              <a:lnSpc>
                <a:spcPct val="90000"/>
              </a:lnSpc>
              <a:tabLst>
                <a:tab pos="457063" algn="l"/>
              </a:tabLst>
              <a:defRPr/>
            </a:pPr>
            <a:r>
              <a:rPr lang="en-US" sz="2399">
                <a:solidFill>
                  <a:schemeClr val="tx1"/>
                </a:solidFill>
                <a:latin typeface="Comic Sans MS" pitchFamily="80" charset="0"/>
                <a:ea typeface="Comic Sans MS" pitchFamily="80" charset="0"/>
                <a:cs typeface="Comic Sans MS" pitchFamily="80" charset="0"/>
                <a:sym typeface="Comic Sans MS" pitchFamily="80" charset="0"/>
              </a:rPr>
              <a:t>Como </a:t>
            </a:r>
            <a:r>
              <a:rPr lang="en-US" sz="2399" err="1">
                <a:solidFill>
                  <a:schemeClr val="tx1"/>
                </a:solidFill>
                <a:latin typeface="Comic Sans MS" pitchFamily="80" charset="0"/>
                <a:ea typeface="Comic Sans MS" pitchFamily="80" charset="0"/>
                <a:cs typeface="Comic Sans MS" pitchFamily="80" charset="0"/>
                <a:sym typeface="Comic Sans MS" pitchFamily="80" charset="0"/>
              </a:rPr>
              <a:t>organizador</a:t>
            </a:r>
            <a:r>
              <a:rPr lang="en-US" sz="2399">
                <a:solidFill>
                  <a:schemeClr val="tx1"/>
                </a:solidFill>
                <a:latin typeface="Comic Sans MS" pitchFamily="80" charset="0"/>
                <a:ea typeface="Comic Sans MS" pitchFamily="80" charset="0"/>
                <a:cs typeface="Comic Sans MS" pitchFamily="80" charset="0"/>
                <a:sym typeface="Comic Sans MS" pitchFamily="80" charset="0"/>
              </a:rPr>
              <a:t> de </a:t>
            </a:r>
            <a:r>
              <a:rPr lang="en-US" sz="2399" err="1">
                <a:solidFill>
                  <a:schemeClr val="tx1"/>
                </a:solidFill>
                <a:latin typeface="Comic Sans MS" pitchFamily="80" charset="0"/>
                <a:ea typeface="Comic Sans MS" pitchFamily="80" charset="0"/>
                <a:cs typeface="Comic Sans MS" pitchFamily="80" charset="0"/>
                <a:sym typeface="Comic Sans MS" pitchFamily="80" charset="0"/>
              </a:rPr>
              <a:t>viajes</a:t>
            </a:r>
            <a:r>
              <a:rPr lang="en-US" sz="2399">
                <a:solidFill>
                  <a:schemeClr val="tx1"/>
                </a:solidFill>
                <a:latin typeface="Comic Sans MS" pitchFamily="80" charset="0"/>
                <a:ea typeface="Comic Sans MS" pitchFamily="80" charset="0"/>
                <a:cs typeface="Comic Sans MS" pitchFamily="80" charset="0"/>
                <a:sym typeface="Comic Sans MS" pitchFamily="80" charset="0"/>
              </a:rPr>
              <a:t>, me </a:t>
            </a:r>
            <a:r>
              <a:rPr lang="en-US" sz="2399" err="1">
                <a:solidFill>
                  <a:schemeClr val="tx1"/>
                </a:solidFill>
                <a:latin typeface="Comic Sans MS" pitchFamily="80" charset="0"/>
                <a:ea typeface="Comic Sans MS" pitchFamily="80" charset="0"/>
                <a:cs typeface="Comic Sans MS" pitchFamily="80" charset="0"/>
                <a:sym typeface="Comic Sans MS" pitchFamily="80" charset="0"/>
              </a:rPr>
              <a:t>gustaria</a:t>
            </a:r>
            <a:r>
              <a:rPr lang="en-US" sz="2399">
                <a:solidFill>
                  <a:schemeClr val="tx1"/>
                </a:solidFill>
                <a:latin typeface="Comic Sans MS" pitchFamily="80" charset="0"/>
                <a:ea typeface="Comic Sans MS" pitchFamily="80" charset="0"/>
                <a:cs typeface="Comic Sans MS" pitchFamily="80" charset="0"/>
                <a:sym typeface="Comic Sans MS" pitchFamily="80" charset="0"/>
              </a:rPr>
              <a:t> </a:t>
            </a:r>
            <a:r>
              <a:rPr lang="en-US" sz="2399" err="1">
                <a:solidFill>
                  <a:schemeClr val="tx1"/>
                </a:solidFill>
                <a:latin typeface="Comic Sans MS" pitchFamily="80" charset="0"/>
                <a:ea typeface="Comic Sans MS" pitchFamily="80" charset="0"/>
                <a:cs typeface="Comic Sans MS" pitchFamily="80" charset="0"/>
                <a:sym typeface="Comic Sans MS" pitchFamily="80" charset="0"/>
              </a:rPr>
              <a:t>poder</a:t>
            </a:r>
            <a:r>
              <a:rPr lang="en-US" sz="2399">
                <a:solidFill>
                  <a:schemeClr val="tx1"/>
                </a:solidFill>
                <a:latin typeface="Comic Sans MS" pitchFamily="80" charset="0"/>
                <a:ea typeface="Comic Sans MS" pitchFamily="80" charset="0"/>
                <a:cs typeface="Comic Sans MS" pitchFamily="80" charset="0"/>
                <a:sym typeface="Comic Sans MS" pitchFamily="80" charset="0"/>
              </a:rPr>
              <a:t> </a:t>
            </a:r>
            <a:r>
              <a:rPr lang="en-US" sz="2399" err="1">
                <a:solidFill>
                  <a:schemeClr val="tx1"/>
                </a:solidFill>
                <a:latin typeface="Comic Sans MS" pitchFamily="80" charset="0"/>
                <a:ea typeface="Comic Sans MS" pitchFamily="80" charset="0"/>
                <a:cs typeface="Comic Sans MS" pitchFamily="80" charset="0"/>
                <a:sym typeface="Comic Sans MS" pitchFamily="80" charset="0"/>
              </a:rPr>
              <a:t>ver</a:t>
            </a:r>
            <a:r>
              <a:rPr lang="en-US" sz="2399">
                <a:solidFill>
                  <a:schemeClr val="tx1"/>
                </a:solidFill>
                <a:latin typeface="Comic Sans MS" pitchFamily="80" charset="0"/>
                <a:ea typeface="Comic Sans MS" pitchFamily="80" charset="0"/>
                <a:cs typeface="Comic Sans MS" pitchFamily="80" charset="0"/>
                <a:sym typeface="Comic Sans MS" pitchFamily="80" charset="0"/>
              </a:rPr>
              <a:t> las </a:t>
            </a:r>
            <a:r>
              <a:rPr lang="en-US" sz="2399" err="1">
                <a:solidFill>
                  <a:schemeClr val="tx1"/>
                </a:solidFill>
                <a:latin typeface="Comic Sans MS" pitchFamily="80" charset="0"/>
                <a:ea typeface="Comic Sans MS" pitchFamily="80" charset="0"/>
                <a:cs typeface="Comic Sans MS" pitchFamily="80" charset="0"/>
                <a:sym typeface="Comic Sans MS" pitchFamily="80" charset="0"/>
              </a:rPr>
              <a:t>fotos</a:t>
            </a:r>
            <a:r>
              <a:rPr lang="en-US" sz="2399">
                <a:solidFill>
                  <a:schemeClr val="tx1"/>
                </a:solidFill>
                <a:latin typeface="Comic Sans MS" pitchFamily="80" charset="0"/>
                <a:ea typeface="Comic Sans MS" pitchFamily="80" charset="0"/>
                <a:cs typeface="Comic Sans MS" pitchFamily="80" charset="0"/>
                <a:sym typeface="Comic Sans MS" pitchFamily="80" charset="0"/>
              </a:rPr>
              <a:t> de </a:t>
            </a:r>
            <a:r>
              <a:rPr lang="en-US" sz="2399" err="1">
                <a:solidFill>
                  <a:schemeClr val="tx1"/>
                </a:solidFill>
                <a:latin typeface="Comic Sans MS" pitchFamily="80" charset="0"/>
                <a:ea typeface="Comic Sans MS" pitchFamily="80" charset="0"/>
                <a:cs typeface="Comic Sans MS" pitchFamily="80" charset="0"/>
                <a:sym typeface="Comic Sans MS" pitchFamily="80" charset="0"/>
              </a:rPr>
              <a:t>los</a:t>
            </a:r>
            <a:r>
              <a:rPr lang="en-US" sz="2399">
                <a:solidFill>
                  <a:schemeClr val="tx1"/>
                </a:solidFill>
                <a:latin typeface="Comic Sans MS" pitchFamily="80" charset="0"/>
                <a:ea typeface="Comic Sans MS" pitchFamily="80" charset="0"/>
                <a:cs typeface="Comic Sans MS" pitchFamily="80" charset="0"/>
                <a:sym typeface="Comic Sans MS" pitchFamily="80" charset="0"/>
              </a:rPr>
              <a:t> </a:t>
            </a:r>
            <a:r>
              <a:rPr lang="en-US" sz="2399" err="1">
                <a:solidFill>
                  <a:schemeClr val="tx1"/>
                </a:solidFill>
                <a:latin typeface="Comic Sans MS" pitchFamily="80" charset="0"/>
                <a:ea typeface="Comic Sans MS" pitchFamily="80" charset="0"/>
                <a:cs typeface="Comic Sans MS" pitchFamily="80" charset="0"/>
                <a:sym typeface="Comic Sans MS" pitchFamily="80" charset="0"/>
              </a:rPr>
              <a:t>hoteles</a:t>
            </a:r>
            <a:r>
              <a:rPr lang="en-US" sz="2399">
                <a:solidFill>
                  <a:schemeClr val="tx1"/>
                </a:solidFill>
                <a:latin typeface="Comic Sans MS" pitchFamily="80" charset="0"/>
                <a:ea typeface="Comic Sans MS" pitchFamily="80" charset="0"/>
                <a:cs typeface="Comic Sans MS" pitchFamily="80" charset="0"/>
                <a:sym typeface="Comic Sans MS" pitchFamily="80" charset="0"/>
              </a:rPr>
              <a:t>.</a:t>
            </a:r>
          </a:p>
          <a:p>
            <a:pPr>
              <a:lnSpc>
                <a:spcPct val="90000"/>
              </a:lnSpc>
              <a:tabLst>
                <a:tab pos="457063" algn="l"/>
              </a:tabLst>
              <a:defRPr/>
            </a:pPr>
            <a:endParaRPr lang="en-US">
              <a:solidFill>
                <a:schemeClr val="tx1"/>
              </a:solidFill>
              <a:latin typeface="Comic Sans MS" pitchFamily="80" charset="0"/>
              <a:ea typeface="Comic Sans MS" pitchFamily="80" charset="0"/>
              <a:cs typeface="Comic Sans MS" pitchFamily="80" charset="0"/>
              <a:sym typeface="Comic Sans MS" pitchFamily="80" charset="0"/>
            </a:endParaRPr>
          </a:p>
        </p:txBody>
      </p:sp>
      <p:grpSp>
        <p:nvGrpSpPr>
          <p:cNvPr id="6" name="Group 5"/>
          <p:cNvGrpSpPr>
            <a:grpSpLocks/>
          </p:cNvGrpSpPr>
          <p:nvPr/>
        </p:nvGrpSpPr>
        <p:grpSpPr bwMode="auto">
          <a:xfrm>
            <a:off x="5943136" y="4513904"/>
            <a:ext cx="4520023" cy="1915555"/>
            <a:chOff x="0" y="-1"/>
            <a:chExt cx="2848" cy="1440"/>
          </a:xfrm>
        </p:grpSpPr>
        <p:sp>
          <p:nvSpPr>
            <p:cNvPr id="7" name="AutoShape 6"/>
            <p:cNvSpPr>
              <a:spLocks/>
            </p:cNvSpPr>
            <p:nvPr/>
          </p:nvSpPr>
          <p:spPr bwMode="auto">
            <a:xfrm>
              <a:off x="0" y="-1"/>
              <a:ext cx="2848" cy="1440"/>
            </a:xfrm>
            <a:prstGeom prst="roundRect">
              <a:avLst>
                <a:gd name="adj" fmla="val 13333"/>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a:latin typeface="Gill Sans" pitchFamily="80" charset="0"/>
                <a:ea typeface="ヒラギノ角ゴ Pro W3" pitchFamily="80" charset="-128"/>
                <a:sym typeface="Gill Sans" pitchFamily="80" charset="0"/>
              </a:endParaRPr>
            </a:p>
          </p:txBody>
        </p:sp>
        <p:sp>
          <p:nvSpPr>
            <p:cNvPr id="8" name="Rectangle 7"/>
            <p:cNvSpPr>
              <a:spLocks/>
            </p:cNvSpPr>
            <p:nvPr/>
          </p:nvSpPr>
          <p:spPr bwMode="auto">
            <a:xfrm>
              <a:off x="44" y="59"/>
              <a:ext cx="2760" cy="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marL="342797" indent="-342797" eaLnBrk="1" hangingPunct="1">
                <a:buFont typeface="Arial" panose="020B0604020202020204" pitchFamily="34" charset="0"/>
                <a:buChar char="•"/>
              </a:pPr>
              <a:r>
                <a:rPr lang="en-US" altLang="en-US" sz="2199" err="1">
                  <a:solidFill>
                    <a:srgbClr val="FFFFFF"/>
                  </a:solidFill>
                </a:rPr>
                <a:t>Codificar</a:t>
              </a:r>
              <a:r>
                <a:rPr lang="en-US" altLang="en-US" sz="2199">
                  <a:solidFill>
                    <a:srgbClr val="FFFFFF"/>
                  </a:solidFill>
                </a:rPr>
                <a:t> la </a:t>
              </a:r>
              <a:r>
                <a:rPr lang="en-US" altLang="en-US" sz="2199" err="1">
                  <a:solidFill>
                    <a:srgbClr val="FFFFFF"/>
                  </a:solidFill>
                </a:rPr>
                <a:t>capa</a:t>
              </a:r>
              <a:r>
                <a:rPr lang="en-US" altLang="en-US" sz="2199">
                  <a:solidFill>
                    <a:srgbClr val="FFFFFF"/>
                  </a:solidFill>
                </a:rPr>
                <a:t> intermedia (8 </a:t>
              </a:r>
              <a:r>
                <a:rPr lang="en-US" altLang="en-US" sz="2199" err="1">
                  <a:solidFill>
                    <a:srgbClr val="FFFFFF"/>
                  </a:solidFill>
                </a:rPr>
                <a:t>hs</a:t>
              </a:r>
              <a:r>
                <a:rPr lang="en-US" altLang="en-US" sz="2199">
                  <a:solidFill>
                    <a:srgbClr val="FFFFFF"/>
                  </a:solidFill>
                </a:rPr>
                <a:t>)</a:t>
              </a:r>
            </a:p>
            <a:p>
              <a:pPr marL="342797" indent="-342797" eaLnBrk="1" hangingPunct="1">
                <a:buFont typeface="Arial" panose="020B0604020202020204" pitchFamily="34" charset="0"/>
                <a:buChar char="•"/>
              </a:pPr>
              <a:r>
                <a:rPr lang="en-US" altLang="en-US" sz="2199" err="1">
                  <a:solidFill>
                    <a:srgbClr val="FFFFFF"/>
                  </a:solidFill>
                </a:rPr>
                <a:t>Codificar</a:t>
              </a:r>
              <a:r>
                <a:rPr lang="en-US" altLang="en-US" sz="2199">
                  <a:solidFill>
                    <a:srgbClr val="FFFFFF"/>
                  </a:solidFill>
                </a:rPr>
                <a:t> las interfaces (4hs)</a:t>
              </a:r>
            </a:p>
            <a:p>
              <a:pPr marL="342797" indent="-342797" eaLnBrk="1" hangingPunct="1">
                <a:buFont typeface="Arial" panose="020B0604020202020204" pitchFamily="34" charset="0"/>
                <a:buChar char="•"/>
              </a:pPr>
              <a:r>
                <a:rPr lang="en-US" altLang="en-US" sz="2199" err="1">
                  <a:solidFill>
                    <a:srgbClr val="FFFFFF"/>
                  </a:solidFill>
                </a:rPr>
                <a:t>Escribir</a:t>
              </a:r>
              <a:r>
                <a:rPr lang="en-US" altLang="en-US" sz="2199">
                  <a:solidFill>
                    <a:srgbClr val="FFFFFF"/>
                  </a:solidFill>
                </a:rPr>
                <a:t> las </a:t>
              </a:r>
              <a:r>
                <a:rPr lang="en-US" altLang="en-US" sz="2199" err="1">
                  <a:solidFill>
                    <a:srgbClr val="FFFFFF"/>
                  </a:solidFill>
                </a:rPr>
                <a:t>pruebas</a:t>
              </a:r>
              <a:r>
                <a:rPr lang="en-US" altLang="en-US" sz="2199">
                  <a:solidFill>
                    <a:srgbClr val="FFFFFF"/>
                  </a:solidFill>
                </a:rPr>
                <a:t> </a:t>
              </a:r>
              <a:r>
                <a:rPr lang="en-US" altLang="en-US" sz="2199" err="1">
                  <a:solidFill>
                    <a:srgbClr val="FFFFFF"/>
                  </a:solidFill>
                </a:rPr>
                <a:t>unitarias</a:t>
              </a:r>
              <a:r>
                <a:rPr lang="en-US" altLang="en-US" sz="2199">
                  <a:solidFill>
                    <a:srgbClr val="FFFFFF"/>
                  </a:solidFill>
                </a:rPr>
                <a:t> (4hs)</a:t>
              </a:r>
            </a:p>
          </p:txBody>
        </p:sp>
      </p:grpSp>
      <p:pic>
        <p:nvPicPr>
          <p:cNvPr id="9" name="Picture 8"/>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23362176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68833"/>
            <a:ext cx="11056132" cy="783908"/>
          </a:xfrm>
        </p:spPr>
        <p:txBody>
          <a:bodyPr/>
          <a:lstStyle/>
          <a:p>
            <a:pPr>
              <a:defRPr/>
            </a:pPr>
            <a:r>
              <a:rPr lang="en-US" sz="4400" err="1"/>
              <a:t>Objetivo</a:t>
            </a:r>
            <a:r>
              <a:rPr lang="en-US" sz="4400"/>
              <a:t> del Sprint</a:t>
            </a:r>
            <a:endParaRPr lang="en-US" sz="4400">
              <a:solidFill>
                <a:srgbClr val="1D4BF1"/>
              </a:solidFill>
            </a:endParaRPr>
          </a:p>
        </p:txBody>
      </p:sp>
      <p:sp>
        <p:nvSpPr>
          <p:cNvPr id="3" name="Text Placeholder 2"/>
          <p:cNvSpPr>
            <a:spLocks noGrp="1" noChangeArrowheads="1"/>
          </p:cNvSpPr>
          <p:nvPr>
            <p:ph type="body" idx="4294967295"/>
          </p:nvPr>
        </p:nvSpPr>
        <p:spPr>
          <a:xfrm>
            <a:off x="260282" y="1518999"/>
            <a:ext cx="9459036" cy="1256973"/>
          </a:xfrm>
          <a:prstGeom prst="rect">
            <a:avLst/>
          </a:prstGeom>
        </p:spPr>
        <p:txBody>
          <a:bodyPr/>
          <a:lstStyle/>
          <a:p>
            <a:pPr marL="358565" indent="0" eaLnBrk="1" hangingPunct="1">
              <a:buNone/>
              <a:defRPr/>
            </a:pPr>
            <a:r>
              <a:rPr lang="es-AR" sz="2400">
                <a:latin typeface="Poppins" panose="02000000000000000000" pitchFamily="2" charset="0"/>
                <a:cs typeface="Poppins" panose="02000000000000000000" pitchFamily="2" charset="0"/>
              </a:rPr>
              <a:t>Una breve declaración de en qué se enfocará el trabajo durante el sprint</a:t>
            </a:r>
            <a:endParaRPr lang="en-US" sz="2400">
              <a:solidFill>
                <a:srgbClr val="0B3CC8"/>
              </a:solidFill>
              <a:latin typeface="Poppins" panose="02000000000000000000" pitchFamily="2" charset="0"/>
              <a:cs typeface="Poppins" panose="02000000000000000000" pitchFamily="2" charset="0"/>
              <a:sym typeface="Gill Sans" charset="0"/>
            </a:endParaRPr>
          </a:p>
        </p:txBody>
      </p:sp>
      <p:grpSp>
        <p:nvGrpSpPr>
          <p:cNvPr id="4" name="Group 3"/>
          <p:cNvGrpSpPr/>
          <p:nvPr/>
        </p:nvGrpSpPr>
        <p:grpSpPr>
          <a:xfrm>
            <a:off x="2006077" y="2058609"/>
            <a:ext cx="9547913" cy="4278785"/>
            <a:chOff x="1219200" y="1905000"/>
            <a:chExt cx="9550400" cy="4279900"/>
          </a:xfrm>
        </p:grpSpPr>
        <p:sp>
          <p:nvSpPr>
            <p:cNvPr id="5" name="AutoShape 3"/>
            <p:cNvSpPr>
              <a:spLocks/>
            </p:cNvSpPr>
            <p:nvPr/>
          </p:nvSpPr>
          <p:spPr bwMode="auto">
            <a:xfrm>
              <a:off x="1219200" y="2908300"/>
              <a:ext cx="4902200" cy="1943100"/>
            </a:xfrm>
            <a:prstGeom prst="roundRect">
              <a:avLst>
                <a:gd name="adj" fmla="val 15685"/>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a:latin typeface="Gill Sans" pitchFamily="80" charset="0"/>
                <a:ea typeface="ヒラギノ角ゴ Pro W3" pitchFamily="80" charset="-128"/>
                <a:sym typeface="Gill Sans" pitchFamily="80" charset="0"/>
              </a:endParaRPr>
            </a:p>
          </p:txBody>
        </p:sp>
        <p:sp>
          <p:nvSpPr>
            <p:cNvPr id="6" name="Rectangle 4"/>
            <p:cNvSpPr>
              <a:spLocks/>
            </p:cNvSpPr>
            <p:nvPr/>
          </p:nvSpPr>
          <p:spPr bwMode="auto">
            <a:xfrm>
              <a:off x="1701800" y="2908300"/>
              <a:ext cx="2603500" cy="45720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7" name="AutoShape 5"/>
            <p:cNvSpPr>
              <a:spLocks/>
            </p:cNvSpPr>
            <p:nvPr/>
          </p:nvSpPr>
          <p:spPr bwMode="auto">
            <a:xfrm rot="10800000">
              <a:off x="4203700" y="2908300"/>
              <a:ext cx="495300" cy="457200"/>
            </a:xfrm>
            <a:custGeom>
              <a:avLst/>
              <a:gdLst>
                <a:gd name="T0" fmla="*/ 165592411 w 21600"/>
                <a:gd name="T1" fmla="*/ 616479 h 21600"/>
                <a:gd name="T2" fmla="*/ 168792 w 21600"/>
                <a:gd name="T3" fmla="*/ 133998399 h 21600"/>
                <a:gd name="T4" fmla="*/ 0 w 21600"/>
                <a:gd name="T5" fmla="*/ 204838300 h 21600"/>
                <a:gd name="T6" fmla="*/ 260433876 w 21600"/>
                <a:gd name="T7" fmla="*/ 204838300 h 21600"/>
                <a:gd name="T8" fmla="*/ 260433876 w 21600"/>
                <a:gd name="T9" fmla="*/ 0 h 21600"/>
                <a:gd name="T10" fmla="*/ 165592411 w 21600"/>
                <a:gd name="T11" fmla="*/ 616479 h 21600"/>
                <a:gd name="T12" fmla="*/ 165592411 w 21600"/>
                <a:gd name="T13" fmla="*/ 616479 h 21600"/>
                <a:gd name="T14" fmla="*/ 165592411 w 21600"/>
                <a:gd name="T15" fmla="*/ 616479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8" name="AutoShape 6"/>
            <p:cNvSpPr>
              <a:spLocks/>
            </p:cNvSpPr>
            <p:nvPr/>
          </p:nvSpPr>
          <p:spPr bwMode="auto">
            <a:xfrm>
              <a:off x="1219200" y="2908300"/>
              <a:ext cx="495300" cy="457200"/>
            </a:xfrm>
            <a:custGeom>
              <a:avLst/>
              <a:gdLst>
                <a:gd name="T0" fmla="*/ 165592411 w 21600"/>
                <a:gd name="T1" fmla="*/ 616479 h 21600"/>
                <a:gd name="T2" fmla="*/ 168792 w 21600"/>
                <a:gd name="T3" fmla="*/ 133998399 h 21600"/>
                <a:gd name="T4" fmla="*/ 0 w 21600"/>
                <a:gd name="T5" fmla="*/ 204838300 h 21600"/>
                <a:gd name="T6" fmla="*/ 260433876 w 21600"/>
                <a:gd name="T7" fmla="*/ 204838300 h 21600"/>
                <a:gd name="T8" fmla="*/ 260433876 w 21600"/>
                <a:gd name="T9" fmla="*/ 0 h 21600"/>
                <a:gd name="T10" fmla="*/ 165592411 w 21600"/>
                <a:gd name="T11" fmla="*/ 616479 h 21600"/>
                <a:gd name="T12" fmla="*/ 165592411 w 21600"/>
                <a:gd name="T13" fmla="*/ 616479 h 21600"/>
                <a:gd name="T14" fmla="*/ 165592411 w 21600"/>
                <a:gd name="T15" fmla="*/ 616479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9" name="Rectangle 7"/>
            <p:cNvSpPr>
              <a:spLocks/>
            </p:cNvSpPr>
            <p:nvPr/>
          </p:nvSpPr>
          <p:spPr bwMode="auto">
            <a:xfrm>
              <a:off x="1384300" y="2870200"/>
              <a:ext cx="3149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2399" err="1">
                  <a:solidFill>
                    <a:srgbClr val="FFFFFF"/>
                  </a:solidFill>
                </a:rPr>
                <a:t>Aplicación</a:t>
              </a:r>
              <a:r>
                <a:rPr lang="en-US" altLang="en-US" sz="2399">
                  <a:solidFill>
                    <a:srgbClr val="FFFFFF"/>
                  </a:solidFill>
                </a:rPr>
                <a:t> de base</a:t>
              </a:r>
            </a:p>
          </p:txBody>
        </p:sp>
        <p:sp>
          <p:nvSpPr>
            <p:cNvPr id="10" name="AutoShape 8"/>
            <p:cNvSpPr>
              <a:spLocks/>
            </p:cNvSpPr>
            <p:nvPr/>
          </p:nvSpPr>
          <p:spPr bwMode="auto">
            <a:xfrm>
              <a:off x="5727700" y="4241800"/>
              <a:ext cx="4902200" cy="1943100"/>
            </a:xfrm>
            <a:prstGeom prst="roundRect">
              <a:avLst>
                <a:gd name="adj" fmla="val 15685"/>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a:latin typeface="Gill Sans" pitchFamily="80" charset="0"/>
                <a:ea typeface="ヒラギノ角ゴ Pro W3" pitchFamily="80" charset="-128"/>
                <a:sym typeface="Gill Sans" pitchFamily="80" charset="0"/>
              </a:endParaRPr>
            </a:p>
          </p:txBody>
        </p:sp>
        <p:sp>
          <p:nvSpPr>
            <p:cNvPr id="11" name="Rectangle 9"/>
            <p:cNvSpPr>
              <a:spLocks/>
            </p:cNvSpPr>
            <p:nvPr/>
          </p:nvSpPr>
          <p:spPr bwMode="auto">
            <a:xfrm>
              <a:off x="6210300" y="4241800"/>
              <a:ext cx="2603500" cy="45720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12" name="AutoShape 10"/>
            <p:cNvSpPr>
              <a:spLocks/>
            </p:cNvSpPr>
            <p:nvPr/>
          </p:nvSpPr>
          <p:spPr bwMode="auto">
            <a:xfrm rot="10800000">
              <a:off x="8712200" y="4241800"/>
              <a:ext cx="495300" cy="457200"/>
            </a:xfrm>
            <a:custGeom>
              <a:avLst/>
              <a:gdLst>
                <a:gd name="T0" fmla="*/ 165592411 w 21600"/>
                <a:gd name="T1" fmla="*/ 616479 h 21600"/>
                <a:gd name="T2" fmla="*/ 168792 w 21600"/>
                <a:gd name="T3" fmla="*/ 133998399 h 21600"/>
                <a:gd name="T4" fmla="*/ 0 w 21600"/>
                <a:gd name="T5" fmla="*/ 204838300 h 21600"/>
                <a:gd name="T6" fmla="*/ 260433876 w 21600"/>
                <a:gd name="T7" fmla="*/ 204838300 h 21600"/>
                <a:gd name="T8" fmla="*/ 260433876 w 21600"/>
                <a:gd name="T9" fmla="*/ 0 h 21600"/>
                <a:gd name="T10" fmla="*/ 165592411 w 21600"/>
                <a:gd name="T11" fmla="*/ 616479 h 21600"/>
                <a:gd name="T12" fmla="*/ 165592411 w 21600"/>
                <a:gd name="T13" fmla="*/ 616479 h 21600"/>
                <a:gd name="T14" fmla="*/ 165592411 w 21600"/>
                <a:gd name="T15" fmla="*/ 616479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3" name="AutoShape 11"/>
            <p:cNvSpPr>
              <a:spLocks/>
            </p:cNvSpPr>
            <p:nvPr/>
          </p:nvSpPr>
          <p:spPr bwMode="auto">
            <a:xfrm>
              <a:off x="5727700" y="4241800"/>
              <a:ext cx="495300" cy="457200"/>
            </a:xfrm>
            <a:custGeom>
              <a:avLst/>
              <a:gdLst>
                <a:gd name="T0" fmla="*/ 165592411 w 21600"/>
                <a:gd name="T1" fmla="*/ 616479 h 21600"/>
                <a:gd name="T2" fmla="*/ 168792 w 21600"/>
                <a:gd name="T3" fmla="*/ 133998399 h 21600"/>
                <a:gd name="T4" fmla="*/ 0 w 21600"/>
                <a:gd name="T5" fmla="*/ 204838300 h 21600"/>
                <a:gd name="T6" fmla="*/ 260433876 w 21600"/>
                <a:gd name="T7" fmla="*/ 204838300 h 21600"/>
                <a:gd name="T8" fmla="*/ 260433876 w 21600"/>
                <a:gd name="T9" fmla="*/ 0 h 21600"/>
                <a:gd name="T10" fmla="*/ 165592411 w 21600"/>
                <a:gd name="T11" fmla="*/ 616479 h 21600"/>
                <a:gd name="T12" fmla="*/ 165592411 w 21600"/>
                <a:gd name="T13" fmla="*/ 616479 h 21600"/>
                <a:gd name="T14" fmla="*/ 165592411 w 21600"/>
                <a:gd name="T15" fmla="*/ 616479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4" name="Rectangle 12"/>
            <p:cNvSpPr>
              <a:spLocks/>
            </p:cNvSpPr>
            <p:nvPr/>
          </p:nvSpPr>
          <p:spPr bwMode="auto">
            <a:xfrm>
              <a:off x="5892800" y="4203700"/>
              <a:ext cx="3149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2399" err="1">
                  <a:solidFill>
                    <a:srgbClr val="FFFFFF"/>
                  </a:solidFill>
                </a:rPr>
                <a:t>Servicios</a:t>
              </a:r>
              <a:r>
                <a:rPr lang="en-US" altLang="en-US" sz="2399">
                  <a:solidFill>
                    <a:srgbClr val="FFFFFF"/>
                  </a:solidFill>
                </a:rPr>
                <a:t> </a:t>
              </a:r>
              <a:r>
                <a:rPr lang="en-US" altLang="en-US" sz="2399" err="1">
                  <a:solidFill>
                    <a:srgbClr val="FFFFFF"/>
                  </a:solidFill>
                </a:rPr>
                <a:t>Financieros</a:t>
              </a:r>
              <a:endParaRPr lang="en-US" altLang="en-US" sz="2399">
                <a:solidFill>
                  <a:srgbClr val="FFFFFF"/>
                </a:solidFill>
              </a:endParaRPr>
            </a:p>
          </p:txBody>
        </p:sp>
        <p:sp>
          <p:nvSpPr>
            <p:cNvPr id="15" name="AutoShape 13"/>
            <p:cNvSpPr>
              <a:spLocks/>
            </p:cNvSpPr>
            <p:nvPr/>
          </p:nvSpPr>
          <p:spPr bwMode="auto">
            <a:xfrm>
              <a:off x="5727700" y="1943100"/>
              <a:ext cx="4902200" cy="1536700"/>
            </a:xfrm>
            <a:prstGeom prst="roundRect">
              <a:avLst>
                <a:gd name="adj" fmla="val 19833"/>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a:latin typeface="Gill Sans" pitchFamily="80" charset="0"/>
                <a:ea typeface="ヒラギノ角ゴ Pro W3" pitchFamily="80" charset="-128"/>
                <a:sym typeface="Gill Sans" pitchFamily="80" charset="0"/>
              </a:endParaRPr>
            </a:p>
          </p:txBody>
        </p:sp>
        <p:sp>
          <p:nvSpPr>
            <p:cNvPr id="16" name="Rectangle 14"/>
            <p:cNvSpPr>
              <a:spLocks/>
            </p:cNvSpPr>
            <p:nvPr/>
          </p:nvSpPr>
          <p:spPr bwMode="auto">
            <a:xfrm>
              <a:off x="6210300" y="1943100"/>
              <a:ext cx="2603500" cy="45720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en-US" altLang="en-US" sz="3199"/>
            </a:p>
          </p:txBody>
        </p:sp>
        <p:sp>
          <p:nvSpPr>
            <p:cNvPr id="17" name="AutoShape 15"/>
            <p:cNvSpPr>
              <a:spLocks/>
            </p:cNvSpPr>
            <p:nvPr/>
          </p:nvSpPr>
          <p:spPr bwMode="auto">
            <a:xfrm rot="10800000">
              <a:off x="8712200" y="1943100"/>
              <a:ext cx="495300" cy="457200"/>
            </a:xfrm>
            <a:custGeom>
              <a:avLst/>
              <a:gdLst>
                <a:gd name="T0" fmla="*/ 165592411 w 21600"/>
                <a:gd name="T1" fmla="*/ 616479 h 21600"/>
                <a:gd name="T2" fmla="*/ 168792 w 21600"/>
                <a:gd name="T3" fmla="*/ 133998399 h 21600"/>
                <a:gd name="T4" fmla="*/ 0 w 21600"/>
                <a:gd name="T5" fmla="*/ 204838300 h 21600"/>
                <a:gd name="T6" fmla="*/ 260433876 w 21600"/>
                <a:gd name="T7" fmla="*/ 204838300 h 21600"/>
                <a:gd name="T8" fmla="*/ 260433876 w 21600"/>
                <a:gd name="T9" fmla="*/ 0 h 21600"/>
                <a:gd name="T10" fmla="*/ 165592411 w 21600"/>
                <a:gd name="T11" fmla="*/ 616479 h 21600"/>
                <a:gd name="T12" fmla="*/ 165592411 w 21600"/>
                <a:gd name="T13" fmla="*/ 616479 h 21600"/>
                <a:gd name="T14" fmla="*/ 165592411 w 21600"/>
                <a:gd name="T15" fmla="*/ 616479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8" name="AutoShape 16"/>
            <p:cNvSpPr>
              <a:spLocks/>
            </p:cNvSpPr>
            <p:nvPr/>
          </p:nvSpPr>
          <p:spPr bwMode="auto">
            <a:xfrm>
              <a:off x="5727700" y="1943100"/>
              <a:ext cx="495300" cy="457200"/>
            </a:xfrm>
            <a:custGeom>
              <a:avLst/>
              <a:gdLst>
                <a:gd name="T0" fmla="*/ 165592411 w 21600"/>
                <a:gd name="T1" fmla="*/ 616479 h 21600"/>
                <a:gd name="T2" fmla="*/ 168792 w 21600"/>
                <a:gd name="T3" fmla="*/ 133998399 h 21600"/>
                <a:gd name="T4" fmla="*/ 0 w 21600"/>
                <a:gd name="T5" fmla="*/ 204838300 h 21600"/>
                <a:gd name="T6" fmla="*/ 260433876 w 21600"/>
                <a:gd name="T7" fmla="*/ 204838300 h 21600"/>
                <a:gd name="T8" fmla="*/ 260433876 w 21600"/>
                <a:gd name="T9" fmla="*/ 0 h 21600"/>
                <a:gd name="T10" fmla="*/ 165592411 w 21600"/>
                <a:gd name="T11" fmla="*/ 616479 h 21600"/>
                <a:gd name="T12" fmla="*/ 165592411 w 21600"/>
                <a:gd name="T13" fmla="*/ 616479 h 21600"/>
                <a:gd name="T14" fmla="*/ 165592411 w 21600"/>
                <a:gd name="T15" fmla="*/ 616479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9" name="Rectangle 17"/>
            <p:cNvSpPr>
              <a:spLocks/>
            </p:cNvSpPr>
            <p:nvPr/>
          </p:nvSpPr>
          <p:spPr bwMode="auto">
            <a:xfrm>
              <a:off x="5892800" y="1905000"/>
              <a:ext cx="3149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2399" err="1">
                  <a:solidFill>
                    <a:srgbClr val="FFFFFF"/>
                  </a:solidFill>
                </a:rPr>
                <a:t>Ciencias</a:t>
              </a:r>
              <a:endParaRPr lang="en-US" altLang="en-US" sz="2399">
                <a:solidFill>
                  <a:srgbClr val="FFFFFF"/>
                </a:solidFill>
              </a:endParaRPr>
            </a:p>
          </p:txBody>
        </p:sp>
        <p:sp>
          <p:nvSpPr>
            <p:cNvPr id="20" name="Rectangle 18"/>
            <p:cNvSpPr>
              <a:spLocks/>
            </p:cNvSpPr>
            <p:nvPr/>
          </p:nvSpPr>
          <p:spPr bwMode="auto">
            <a:xfrm>
              <a:off x="5867400" y="2284768"/>
              <a:ext cx="4902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2399" err="1">
                  <a:solidFill>
                    <a:srgbClr val="FFFFFF"/>
                  </a:solidFill>
                </a:rPr>
                <a:t>Incorporar</a:t>
              </a:r>
              <a:r>
                <a:rPr lang="en-US" altLang="en-US" sz="2399">
                  <a:solidFill>
                    <a:srgbClr val="FFFFFF"/>
                  </a:solidFill>
                </a:rPr>
                <a:t> </a:t>
              </a:r>
              <a:r>
                <a:rPr lang="en-US" altLang="en-US" sz="2399" err="1">
                  <a:solidFill>
                    <a:srgbClr val="FFFFFF"/>
                  </a:solidFill>
                </a:rPr>
                <a:t>características</a:t>
              </a:r>
              <a:r>
                <a:rPr lang="en-US" altLang="en-US" sz="2399">
                  <a:solidFill>
                    <a:srgbClr val="FFFFFF"/>
                  </a:solidFill>
                </a:rPr>
                <a:t> para </a:t>
              </a:r>
              <a:r>
                <a:rPr lang="en-US" altLang="en-US" sz="2399" err="1">
                  <a:solidFill>
                    <a:srgbClr val="FFFFFF"/>
                  </a:solidFill>
                </a:rPr>
                <a:t>poder</a:t>
              </a:r>
              <a:r>
                <a:rPr lang="en-US" altLang="en-US" sz="2399">
                  <a:solidFill>
                    <a:srgbClr val="FFFFFF"/>
                  </a:solidFill>
                </a:rPr>
                <a:t> </a:t>
              </a:r>
              <a:r>
                <a:rPr lang="en-US" altLang="en-US" sz="2399" err="1">
                  <a:solidFill>
                    <a:srgbClr val="FFFFFF"/>
                  </a:solidFill>
                </a:rPr>
                <a:t>soportar</a:t>
              </a:r>
              <a:r>
                <a:rPr lang="en-US" altLang="en-US" sz="2399">
                  <a:solidFill>
                    <a:srgbClr val="FFFFFF"/>
                  </a:solidFill>
                </a:rPr>
                <a:t> el </a:t>
              </a:r>
              <a:r>
                <a:rPr lang="en-US" altLang="en-US" sz="2399" err="1">
                  <a:solidFill>
                    <a:srgbClr val="FFFFFF"/>
                  </a:solidFill>
                </a:rPr>
                <a:t>estudio</a:t>
              </a:r>
              <a:r>
                <a:rPr lang="en-US" altLang="en-US" sz="2399">
                  <a:solidFill>
                    <a:srgbClr val="FFFFFF"/>
                  </a:solidFill>
                </a:rPr>
                <a:t> de </a:t>
              </a:r>
              <a:r>
                <a:rPr lang="en-US" altLang="en-US" sz="2399" err="1">
                  <a:solidFill>
                    <a:srgbClr val="FFFFFF"/>
                  </a:solidFill>
                </a:rPr>
                <a:t>ciencias</a:t>
              </a:r>
              <a:r>
                <a:rPr lang="en-US" altLang="en-US" sz="2399">
                  <a:solidFill>
                    <a:srgbClr val="FFFFFF"/>
                  </a:solidFill>
                </a:rPr>
                <a:t> </a:t>
              </a:r>
              <a:r>
                <a:rPr lang="en-US" altLang="en-US" sz="2399" err="1">
                  <a:solidFill>
                    <a:srgbClr val="FFFFFF"/>
                  </a:solidFill>
                </a:rPr>
                <a:t>genéticas</a:t>
              </a:r>
              <a:r>
                <a:rPr lang="en-US" altLang="en-US" sz="2399">
                  <a:solidFill>
                    <a:srgbClr val="FFFFFF"/>
                  </a:solidFill>
                </a:rPr>
                <a:t>.</a:t>
              </a:r>
            </a:p>
          </p:txBody>
        </p:sp>
        <p:sp>
          <p:nvSpPr>
            <p:cNvPr id="21" name="Rectangle 19"/>
            <p:cNvSpPr>
              <a:spLocks/>
            </p:cNvSpPr>
            <p:nvPr/>
          </p:nvSpPr>
          <p:spPr bwMode="auto">
            <a:xfrm>
              <a:off x="5867400" y="4749800"/>
              <a:ext cx="46609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2399" err="1">
                  <a:solidFill>
                    <a:srgbClr val="FFFFFF"/>
                  </a:solidFill>
                </a:rPr>
                <a:t>Incorporar</a:t>
              </a:r>
              <a:r>
                <a:rPr lang="en-US" altLang="en-US" sz="2399">
                  <a:solidFill>
                    <a:srgbClr val="FFFFFF"/>
                  </a:solidFill>
                </a:rPr>
                <a:t> </a:t>
              </a:r>
              <a:r>
                <a:rPr lang="en-US" altLang="en-US" sz="2399" err="1">
                  <a:solidFill>
                    <a:srgbClr val="FFFFFF"/>
                  </a:solidFill>
                </a:rPr>
                <a:t>más</a:t>
              </a:r>
              <a:r>
                <a:rPr lang="en-US" altLang="en-US" sz="2399">
                  <a:solidFill>
                    <a:srgbClr val="FFFFFF"/>
                  </a:solidFill>
                </a:rPr>
                <a:t> </a:t>
              </a:r>
              <a:r>
                <a:rPr lang="en-US" altLang="en-US" sz="2399" err="1">
                  <a:solidFill>
                    <a:srgbClr val="FFFFFF"/>
                  </a:solidFill>
                </a:rPr>
                <a:t>indicadores</a:t>
              </a:r>
              <a:r>
                <a:rPr lang="en-US" altLang="en-US" sz="2399">
                  <a:solidFill>
                    <a:srgbClr val="FFFFFF"/>
                  </a:solidFill>
                </a:rPr>
                <a:t> </a:t>
              </a:r>
              <a:r>
                <a:rPr lang="en-US" altLang="en-US" sz="2399" err="1">
                  <a:solidFill>
                    <a:srgbClr val="FFFFFF"/>
                  </a:solidFill>
                </a:rPr>
                <a:t>técnicos</a:t>
              </a:r>
              <a:r>
                <a:rPr lang="en-US" altLang="en-US" sz="2399">
                  <a:solidFill>
                    <a:srgbClr val="FFFFFF"/>
                  </a:solidFill>
                </a:rPr>
                <a:t> que la </a:t>
              </a:r>
              <a:r>
                <a:rPr lang="en-US" altLang="en-US" sz="2399" err="1">
                  <a:solidFill>
                    <a:srgbClr val="FFFFFF"/>
                  </a:solidFill>
                </a:rPr>
                <a:t>empresa</a:t>
              </a:r>
              <a:r>
                <a:rPr lang="en-US" altLang="en-US" sz="2399">
                  <a:solidFill>
                    <a:srgbClr val="FFFFFF"/>
                  </a:solidFill>
                </a:rPr>
                <a:t> ABC con </a:t>
              </a:r>
              <a:r>
                <a:rPr lang="en-US" altLang="en-US" sz="2399" err="1">
                  <a:solidFill>
                    <a:srgbClr val="FFFFFF"/>
                  </a:solidFill>
                </a:rPr>
                <a:t>datos</a:t>
              </a:r>
              <a:r>
                <a:rPr lang="en-US" altLang="en-US" sz="2399">
                  <a:solidFill>
                    <a:srgbClr val="FFFFFF"/>
                  </a:solidFill>
                </a:rPr>
                <a:t> </a:t>
              </a:r>
              <a:r>
                <a:rPr lang="en-US" altLang="en-US" sz="2399" err="1">
                  <a:solidFill>
                    <a:srgbClr val="FFFFFF"/>
                  </a:solidFill>
                </a:rPr>
                <a:t>en</a:t>
              </a:r>
              <a:r>
                <a:rPr lang="en-US" altLang="en-US" sz="2399">
                  <a:solidFill>
                    <a:srgbClr val="FFFFFF"/>
                  </a:solidFill>
                </a:rPr>
                <a:t> </a:t>
              </a:r>
              <a:r>
                <a:rPr lang="en-US" altLang="en-US" sz="2399" err="1">
                  <a:solidFill>
                    <a:srgbClr val="FFFFFF"/>
                  </a:solidFill>
                </a:rPr>
                <a:t>tiempo</a:t>
              </a:r>
              <a:r>
                <a:rPr lang="en-US" altLang="en-US" sz="2399">
                  <a:solidFill>
                    <a:srgbClr val="FFFFFF"/>
                  </a:solidFill>
                </a:rPr>
                <a:t> real.</a:t>
              </a:r>
            </a:p>
          </p:txBody>
        </p:sp>
        <p:sp>
          <p:nvSpPr>
            <p:cNvPr id="22" name="Rectangle 20"/>
            <p:cNvSpPr>
              <a:spLocks/>
            </p:cNvSpPr>
            <p:nvPr/>
          </p:nvSpPr>
          <p:spPr bwMode="auto">
            <a:xfrm>
              <a:off x="1333500" y="3429000"/>
              <a:ext cx="46609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50787" tIns="50787" rIns="50787" bIns="50787"/>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en-US" sz="2399" err="1">
                  <a:solidFill>
                    <a:srgbClr val="FFFFFF"/>
                  </a:solidFill>
                </a:rPr>
                <a:t>Hacer</a:t>
              </a:r>
              <a:r>
                <a:rPr lang="en-US" altLang="en-US" sz="2399">
                  <a:solidFill>
                    <a:srgbClr val="FFFFFF"/>
                  </a:solidFill>
                </a:rPr>
                <a:t> que la </a:t>
              </a:r>
              <a:r>
                <a:rPr lang="en-US" altLang="en-US" sz="2399" err="1">
                  <a:solidFill>
                    <a:srgbClr val="FFFFFF"/>
                  </a:solidFill>
                </a:rPr>
                <a:t>aplicación</a:t>
              </a:r>
              <a:r>
                <a:rPr lang="en-US" altLang="en-US" sz="2399">
                  <a:solidFill>
                    <a:srgbClr val="FFFFFF"/>
                  </a:solidFill>
                </a:rPr>
                <a:t> </a:t>
              </a:r>
              <a:r>
                <a:rPr lang="en-US" altLang="en-US" sz="2399" err="1">
                  <a:solidFill>
                    <a:srgbClr val="FFFFFF"/>
                  </a:solidFill>
                </a:rPr>
                <a:t>tambien</a:t>
              </a:r>
              <a:r>
                <a:rPr lang="en-US" altLang="en-US" sz="2399">
                  <a:solidFill>
                    <a:srgbClr val="FFFFFF"/>
                  </a:solidFill>
                </a:rPr>
                <a:t> </a:t>
              </a:r>
              <a:r>
                <a:rPr lang="en-US" altLang="en-US" sz="2399" err="1">
                  <a:solidFill>
                    <a:srgbClr val="FFFFFF"/>
                  </a:solidFill>
                </a:rPr>
                <a:t>corra</a:t>
              </a:r>
              <a:r>
                <a:rPr lang="en-US" altLang="en-US" sz="2399">
                  <a:solidFill>
                    <a:srgbClr val="FFFFFF"/>
                  </a:solidFill>
                </a:rPr>
                <a:t> </a:t>
              </a:r>
              <a:r>
                <a:rPr lang="en-US" altLang="en-US" sz="2399" err="1">
                  <a:solidFill>
                    <a:srgbClr val="FFFFFF"/>
                  </a:solidFill>
                </a:rPr>
                <a:t>en</a:t>
              </a:r>
              <a:r>
                <a:rPr lang="en-US" altLang="en-US" sz="2399">
                  <a:solidFill>
                    <a:srgbClr val="FFFFFF"/>
                  </a:solidFill>
                </a:rPr>
                <a:t> SQL Server </a:t>
              </a:r>
              <a:r>
                <a:rPr lang="en-US" altLang="en-US" sz="2399" err="1">
                  <a:solidFill>
                    <a:srgbClr val="FFFFFF"/>
                  </a:solidFill>
                </a:rPr>
                <a:t>aparte</a:t>
              </a:r>
              <a:r>
                <a:rPr lang="en-US" altLang="en-US" sz="2399">
                  <a:solidFill>
                    <a:srgbClr val="FFFFFF"/>
                  </a:solidFill>
                </a:rPr>
                <a:t> de Oracle.</a:t>
              </a:r>
            </a:p>
          </p:txBody>
        </p:sp>
      </p:grpSp>
      <p:sp>
        <p:nvSpPr>
          <p:cNvPr id="23" name="Rectangle 22"/>
          <p:cNvSpPr/>
          <p:nvPr/>
        </p:nvSpPr>
        <p:spPr>
          <a:xfrm>
            <a:off x="732367" y="5664469"/>
            <a:ext cx="9010035" cy="307777"/>
          </a:xfrm>
          <a:prstGeom prst="rect">
            <a:avLst/>
          </a:prstGeom>
        </p:spPr>
        <p:txBody>
          <a:bodyPr wrap="square">
            <a:spAutoFit/>
          </a:bodyPr>
          <a:lstStyle/>
          <a:p>
            <a:r>
              <a:rPr lang="en-US" sz="1400">
                <a:solidFill>
                  <a:schemeClr val="bg1"/>
                </a:solidFill>
                <a:hlinkClick r:id="rId3"/>
              </a:rPr>
              <a:t>http://msdn.microsoft.com/en-us/library/hh765982(v=vs.110).aspx</a:t>
            </a:r>
            <a:r>
              <a:rPr lang="en-US" sz="1400">
                <a:solidFill>
                  <a:schemeClr val="bg1"/>
                </a:solidFill>
              </a:rPr>
              <a:t> </a:t>
            </a:r>
          </a:p>
        </p:txBody>
      </p:sp>
      <p:pic>
        <p:nvPicPr>
          <p:cNvPr id="24" name="Picture 23"/>
          <p:cNvPicPr>
            <a:picLocks noChangeAspect="1"/>
          </p:cNvPicPr>
          <p:nvPr/>
        </p:nvPicPr>
        <p:blipFill>
          <a:blip r:embed="rId4">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68447934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3" name="Text Placeholder 1"/>
          <p:cNvSpPr txBox="1">
            <a:spLocks/>
          </p:cNvSpPr>
          <p:nvPr/>
        </p:nvSpPr>
        <p:spPr>
          <a:xfrm>
            <a:off x="1267386" y="3107825"/>
            <a:ext cx="9654051" cy="10245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s-ES" sz="7000">
                <a:solidFill>
                  <a:schemeClr val="bg1"/>
                </a:solidFill>
                <a:latin typeface="Poppins bold" panose="00000800000000000000" pitchFamily="2" charset="0"/>
                <a:cs typeface="Poppins bold" panose="00000800000000000000" pitchFamily="2" charset="0"/>
              </a:rPr>
              <a:t>¡Ahora Ustedes!</a:t>
            </a:r>
          </a:p>
        </p:txBody>
      </p:sp>
      <p:pic>
        <p:nvPicPr>
          <p:cNvPr id="5" name="Picture 4"/>
          <p:cNvPicPr>
            <a:picLocks noChangeAspect="1"/>
          </p:cNvPicPr>
          <p:nvPr/>
        </p:nvPicPr>
        <p:blipFill>
          <a:blip r:embed="rId3"/>
          <a:stretch>
            <a:fillRect/>
          </a:stretch>
        </p:blipFill>
        <p:spPr>
          <a:xfrm>
            <a:off x="5298587" y="1269555"/>
            <a:ext cx="1591648" cy="1594143"/>
          </a:xfrm>
          <a:prstGeom prst="rect">
            <a:avLst/>
          </a:prstGeom>
        </p:spPr>
      </p:pic>
      <p:pic>
        <p:nvPicPr>
          <p:cNvPr id="7" name="Picture 6"/>
          <p:cNvPicPr>
            <a:picLocks noChangeAspect="1"/>
          </p:cNvPicPr>
          <p:nvPr/>
        </p:nvPicPr>
        <p:blipFill>
          <a:blip r:embed="rId4"/>
          <a:stretch>
            <a:fillRect/>
          </a:stretch>
        </p:blipFill>
        <p:spPr>
          <a:xfrm>
            <a:off x="255572" y="563514"/>
            <a:ext cx="11616879" cy="5689803"/>
          </a:xfrm>
          <a:prstGeom prst="rect">
            <a:avLst/>
          </a:prstGeom>
        </p:spPr>
      </p:pic>
    </p:spTree>
    <p:extLst>
      <p:ext uri="{BB962C8B-B14F-4D97-AF65-F5344CB8AC3E}">
        <p14:creationId xmlns:p14="http://schemas.microsoft.com/office/powerpoint/2010/main" val="3082796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565550" y="2584812"/>
            <a:ext cx="10237786" cy="685701"/>
          </a:xfrm>
        </p:spPr>
        <p:txBody>
          <a:bodyPr/>
          <a:lstStyle/>
          <a:p>
            <a:pPr eaLnBrk="1" hangingPunct="1"/>
            <a:r>
              <a:rPr lang="en-US" altLang="es-AR"/>
              <a:t>Sprint Daily Meetings</a:t>
            </a:r>
          </a:p>
        </p:txBody>
      </p:sp>
      <p:sp>
        <p:nvSpPr>
          <p:cNvPr id="8" name="Content Placeholder 2"/>
          <p:cNvSpPr txBox="1">
            <a:spLocks/>
          </p:cNvSpPr>
          <p:nvPr/>
        </p:nvSpPr>
        <p:spPr>
          <a:xfrm>
            <a:off x="1565549" y="3589598"/>
            <a:ext cx="10237786" cy="1755318"/>
          </a:xfrm>
          <a:prstGeom prst="rect">
            <a:avLst/>
          </a:prstGeom>
        </p:spPr>
        <p:txBody>
          <a:bodyPr rtlCol="0">
            <a:noAutofit/>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799" err="1">
                <a:latin typeface="Poppins" panose="02000000000000000000" pitchFamily="2" charset="0"/>
                <a:ea typeface="+mn-ea"/>
                <a:cs typeface="Poppins" panose="02000000000000000000" pitchFamily="2" charset="0"/>
              </a:rPr>
              <a:t>Qué</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hiciste</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ayer</a:t>
            </a:r>
            <a:r>
              <a:rPr lang="en-US" sz="2799">
                <a:latin typeface="Poppins" panose="02000000000000000000" pitchFamily="2" charset="0"/>
                <a:ea typeface="+mn-ea"/>
                <a:cs typeface="Poppins" panose="02000000000000000000" pitchFamily="2" charset="0"/>
              </a:rPr>
              <a:t>?</a:t>
            </a:r>
          </a:p>
          <a:p>
            <a:pPr fontAlgn="auto">
              <a:spcAft>
                <a:spcPts val="0"/>
              </a:spcAft>
              <a:defRPr/>
            </a:pPr>
            <a:r>
              <a:rPr lang="en-US" sz="2799" err="1">
                <a:latin typeface="Poppins" panose="02000000000000000000" pitchFamily="2" charset="0"/>
                <a:ea typeface="+mn-ea"/>
                <a:cs typeface="Poppins" panose="02000000000000000000" pitchFamily="2" charset="0"/>
              </a:rPr>
              <a:t>Qué</a:t>
            </a:r>
            <a:r>
              <a:rPr lang="en-US" sz="2799">
                <a:latin typeface="Poppins" panose="02000000000000000000" pitchFamily="2" charset="0"/>
                <a:ea typeface="+mn-ea"/>
                <a:cs typeface="Poppins" panose="02000000000000000000" pitchFamily="2" charset="0"/>
              </a:rPr>
              <a:t> vas a </a:t>
            </a:r>
            <a:r>
              <a:rPr lang="en-US" sz="2799" err="1">
                <a:latin typeface="Poppins" panose="02000000000000000000" pitchFamily="2" charset="0"/>
                <a:ea typeface="+mn-ea"/>
                <a:cs typeface="Poppins" panose="02000000000000000000" pitchFamily="2" charset="0"/>
              </a:rPr>
              <a:t>hacer</a:t>
            </a:r>
            <a:r>
              <a:rPr lang="en-US" sz="2799">
                <a:latin typeface="Poppins" panose="02000000000000000000" pitchFamily="2" charset="0"/>
                <a:ea typeface="+mn-ea"/>
                <a:cs typeface="Poppins" panose="02000000000000000000" pitchFamily="2" charset="0"/>
              </a:rPr>
              <a:t> hoy?</a:t>
            </a:r>
          </a:p>
          <a:p>
            <a:pPr fontAlgn="auto">
              <a:spcAft>
                <a:spcPts val="0"/>
              </a:spcAft>
              <a:defRPr/>
            </a:pPr>
            <a:r>
              <a:rPr lang="en-US" sz="2799" err="1">
                <a:latin typeface="Poppins" panose="02000000000000000000" pitchFamily="2" charset="0"/>
                <a:ea typeface="+mn-ea"/>
                <a:cs typeface="Poppins" panose="02000000000000000000" pitchFamily="2" charset="0"/>
              </a:rPr>
              <a:t>Tenés</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algún</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impedimento</a:t>
            </a:r>
            <a:r>
              <a:rPr lang="en-US" sz="2799">
                <a:latin typeface="Poppins" panose="02000000000000000000" pitchFamily="2" charset="0"/>
                <a:ea typeface="+mn-ea"/>
                <a:cs typeface="Poppins" panose="02000000000000000000" pitchFamily="2" charset="0"/>
              </a:rPr>
              <a:t>?</a:t>
            </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79609533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59602"/>
            <a:ext cx="11056132" cy="783908"/>
          </a:xfrm>
        </p:spPr>
        <p:txBody>
          <a:bodyPr/>
          <a:lstStyle/>
          <a:p>
            <a:pPr>
              <a:defRPr/>
            </a:pPr>
            <a:r>
              <a:rPr lang="en-US" sz="4400">
                <a:solidFill>
                  <a:srgbClr val="0B3CC8"/>
                </a:solidFill>
              </a:rPr>
              <a:t>Sprint Daily Meetings</a:t>
            </a:r>
          </a:p>
        </p:txBody>
      </p:sp>
      <p:sp>
        <p:nvSpPr>
          <p:cNvPr id="3" name="Content Placeholder 2"/>
          <p:cNvSpPr>
            <a:spLocks noGrp="1"/>
          </p:cNvSpPr>
          <p:nvPr>
            <p:ph type="body" sz="quarter" idx="10"/>
          </p:nvPr>
        </p:nvSpPr>
        <p:spPr>
          <a:xfrm>
            <a:off x="989593" y="1455258"/>
            <a:ext cx="10742032" cy="5005170"/>
          </a:xfrm>
        </p:spPr>
        <p:txBody>
          <a:bodyPr/>
          <a:lstStyle/>
          <a:p>
            <a:pPr eaLnBrk="1" hangingPunct="1"/>
            <a:r>
              <a:rPr lang="en-US" altLang="es-AR" sz="2800">
                <a:solidFill>
                  <a:srgbClr val="0B3CC8"/>
                </a:solidFill>
              </a:rPr>
              <a:t>Stand up Meetings </a:t>
            </a:r>
          </a:p>
          <a:p>
            <a:pPr lvl="1"/>
            <a:r>
              <a:rPr lang="en-US" altLang="es-AR" sz="2800" err="1">
                <a:solidFill>
                  <a:srgbClr val="0B3CC8"/>
                </a:solidFill>
              </a:rPr>
              <a:t>En</a:t>
            </a:r>
            <a:r>
              <a:rPr lang="en-US" altLang="es-AR" sz="2800">
                <a:solidFill>
                  <a:srgbClr val="0B3CC8"/>
                </a:solidFill>
              </a:rPr>
              <a:t> </a:t>
            </a:r>
            <a:r>
              <a:rPr lang="en-US" altLang="es-AR" sz="2800" err="1">
                <a:solidFill>
                  <a:srgbClr val="0B3CC8"/>
                </a:solidFill>
              </a:rPr>
              <a:t>serio</a:t>
            </a:r>
            <a:r>
              <a:rPr lang="en-US" altLang="es-AR" sz="2800">
                <a:solidFill>
                  <a:srgbClr val="0B3CC8"/>
                </a:solidFill>
              </a:rPr>
              <a:t>, no se </a:t>
            </a:r>
            <a:r>
              <a:rPr lang="en-US" altLang="es-AR" sz="2800" err="1">
                <a:solidFill>
                  <a:srgbClr val="0B3CC8"/>
                </a:solidFill>
              </a:rPr>
              <a:t>sienten</a:t>
            </a:r>
            <a:r>
              <a:rPr lang="en-US" altLang="es-AR" sz="2800">
                <a:solidFill>
                  <a:srgbClr val="0B3CC8"/>
                </a:solidFill>
              </a:rPr>
              <a:t>.</a:t>
            </a:r>
          </a:p>
          <a:p>
            <a:pPr eaLnBrk="1" hangingPunct="1"/>
            <a:r>
              <a:rPr lang="en-US" altLang="es-AR" sz="2800">
                <a:solidFill>
                  <a:srgbClr val="0B3CC8"/>
                </a:solidFill>
              </a:rPr>
              <a:t>15 </a:t>
            </a:r>
            <a:r>
              <a:rPr lang="en-US" altLang="es-AR" sz="2800" err="1">
                <a:solidFill>
                  <a:srgbClr val="0B3CC8"/>
                </a:solidFill>
              </a:rPr>
              <a:t>minutos</a:t>
            </a:r>
            <a:r>
              <a:rPr lang="en-US" altLang="es-AR" sz="2800">
                <a:solidFill>
                  <a:srgbClr val="0B3CC8"/>
                </a:solidFill>
              </a:rPr>
              <a:t> Max.</a:t>
            </a:r>
          </a:p>
          <a:p>
            <a:pPr lvl="1" eaLnBrk="1" hangingPunct="1"/>
            <a:r>
              <a:rPr lang="en-US" altLang="es-AR" sz="2800">
                <a:solidFill>
                  <a:srgbClr val="0B3CC8"/>
                </a:solidFill>
              </a:rPr>
              <a:t>Bueno, </a:t>
            </a:r>
            <a:r>
              <a:rPr lang="en-US" altLang="es-AR" sz="2800" err="1">
                <a:solidFill>
                  <a:srgbClr val="0B3CC8"/>
                </a:solidFill>
              </a:rPr>
              <a:t>tratemos</a:t>
            </a:r>
            <a:r>
              <a:rPr lang="en-US" altLang="es-AR" sz="2800">
                <a:solidFill>
                  <a:srgbClr val="0B3CC8"/>
                </a:solidFill>
              </a:rPr>
              <a:t> al </a:t>
            </a:r>
            <a:r>
              <a:rPr lang="en-US" altLang="es-AR" sz="2800" err="1">
                <a:solidFill>
                  <a:srgbClr val="0B3CC8"/>
                </a:solidFill>
              </a:rPr>
              <a:t>menos</a:t>
            </a:r>
            <a:r>
              <a:rPr lang="en-US" altLang="es-AR" sz="2800">
                <a:solidFill>
                  <a:srgbClr val="0B3CC8"/>
                </a:solidFill>
              </a:rPr>
              <a:t>. Se </a:t>
            </a:r>
            <a:r>
              <a:rPr lang="en-US" altLang="es-AR" sz="2800" err="1">
                <a:solidFill>
                  <a:srgbClr val="0B3CC8"/>
                </a:solidFill>
              </a:rPr>
              <a:t>puede</a:t>
            </a:r>
            <a:r>
              <a:rPr lang="en-US" altLang="es-AR" sz="2800">
                <a:solidFill>
                  <a:srgbClr val="0B3CC8"/>
                </a:solidFill>
              </a:rPr>
              <a:t> </a:t>
            </a:r>
            <a:r>
              <a:rPr lang="en-US" altLang="es-AR" sz="2800" err="1">
                <a:solidFill>
                  <a:srgbClr val="0B3CC8"/>
                </a:solidFill>
              </a:rPr>
              <a:t>usar</a:t>
            </a:r>
            <a:r>
              <a:rPr lang="en-US" altLang="es-AR" sz="2800">
                <a:solidFill>
                  <a:srgbClr val="0B3CC8"/>
                </a:solidFill>
              </a:rPr>
              <a:t> un timer!</a:t>
            </a:r>
          </a:p>
          <a:p>
            <a:r>
              <a:rPr lang="en-US" sz="2800">
                <a:solidFill>
                  <a:srgbClr val="0B3CC8"/>
                </a:solidFill>
                <a:sym typeface="Gill Sans" charset="0"/>
              </a:rPr>
              <a:t>No </a:t>
            </a:r>
            <a:r>
              <a:rPr lang="en-US" sz="2800" err="1">
                <a:solidFill>
                  <a:srgbClr val="0B3CC8"/>
                </a:solidFill>
                <a:sym typeface="Gill Sans" charset="0"/>
              </a:rPr>
              <a:t>es</a:t>
            </a:r>
            <a:r>
              <a:rPr lang="en-US" sz="2800">
                <a:solidFill>
                  <a:srgbClr val="0B3CC8"/>
                </a:solidFill>
                <a:sym typeface="Gill Sans" charset="0"/>
              </a:rPr>
              <a:t> para resolver </a:t>
            </a:r>
            <a:r>
              <a:rPr lang="en-US" sz="2800" err="1">
                <a:solidFill>
                  <a:srgbClr val="0B3CC8"/>
                </a:solidFill>
                <a:sym typeface="Gill Sans" charset="0"/>
              </a:rPr>
              <a:t>problemas</a:t>
            </a:r>
            <a:endParaRPr lang="en-US" sz="2800">
              <a:solidFill>
                <a:srgbClr val="0B3CC8"/>
              </a:solidFill>
              <a:sym typeface="Gill Sans" charset="0"/>
            </a:endParaRPr>
          </a:p>
          <a:p>
            <a:pPr marL="866072">
              <a:lnSpc>
                <a:spcPct val="80000"/>
              </a:lnSpc>
              <a:spcBef>
                <a:spcPts val="1500"/>
              </a:spcBef>
              <a:buFont typeface="Lucida Grande" charset="0"/>
              <a:buChar char="•"/>
              <a:defRPr/>
            </a:pPr>
            <a:r>
              <a:rPr lang="en-US" sz="2800">
                <a:solidFill>
                  <a:srgbClr val="0B3CC8"/>
                </a:solidFill>
                <a:sym typeface="Gill Sans" charset="0"/>
              </a:rPr>
              <a:t> </a:t>
            </a:r>
            <a:r>
              <a:rPr lang="en-US" sz="2800" err="1">
                <a:solidFill>
                  <a:srgbClr val="0B3CC8"/>
                </a:solidFill>
                <a:sym typeface="Gill Sans" charset="0"/>
              </a:rPr>
              <a:t>Todo</a:t>
            </a:r>
            <a:r>
              <a:rPr lang="en-US" sz="2800">
                <a:solidFill>
                  <a:srgbClr val="0B3CC8"/>
                </a:solidFill>
                <a:sym typeface="Gill Sans" charset="0"/>
              </a:rPr>
              <a:t> el </a:t>
            </a:r>
            <a:r>
              <a:rPr lang="en-US" sz="2800" err="1">
                <a:solidFill>
                  <a:srgbClr val="0B3CC8"/>
                </a:solidFill>
                <a:sym typeface="Gill Sans" charset="0"/>
              </a:rPr>
              <a:t>mundo</a:t>
            </a:r>
            <a:r>
              <a:rPr lang="en-US" sz="2800">
                <a:solidFill>
                  <a:srgbClr val="0B3CC8"/>
                </a:solidFill>
                <a:sym typeface="Gill Sans" charset="0"/>
              </a:rPr>
              <a:t> </a:t>
            </a:r>
            <a:r>
              <a:rPr lang="en-US" sz="2800" err="1">
                <a:solidFill>
                  <a:srgbClr val="0B3CC8"/>
                </a:solidFill>
                <a:sym typeface="Gill Sans" charset="0"/>
              </a:rPr>
              <a:t>esta</a:t>
            </a:r>
            <a:r>
              <a:rPr lang="en-US" sz="2800">
                <a:solidFill>
                  <a:srgbClr val="0B3CC8"/>
                </a:solidFill>
                <a:sym typeface="Gill Sans" charset="0"/>
              </a:rPr>
              <a:t> </a:t>
            </a:r>
            <a:r>
              <a:rPr lang="en-US" sz="2800" err="1">
                <a:solidFill>
                  <a:srgbClr val="0B3CC8"/>
                </a:solidFill>
                <a:sym typeface="Gill Sans" charset="0"/>
              </a:rPr>
              <a:t>invitado</a:t>
            </a:r>
            <a:endParaRPr lang="en-US" sz="2800">
              <a:solidFill>
                <a:srgbClr val="0B3CC8"/>
              </a:solidFill>
              <a:sym typeface="Gill Sans" charset="0"/>
            </a:endParaRPr>
          </a:p>
          <a:p>
            <a:pPr marL="866072">
              <a:lnSpc>
                <a:spcPct val="80000"/>
              </a:lnSpc>
              <a:spcBef>
                <a:spcPts val="1500"/>
              </a:spcBef>
              <a:buFont typeface="Lucida Grande" charset="0"/>
              <a:buChar char="•"/>
              <a:defRPr/>
            </a:pPr>
            <a:r>
              <a:rPr lang="en-US" sz="2800">
                <a:solidFill>
                  <a:srgbClr val="0B3CC8"/>
                </a:solidFill>
                <a:sym typeface="Gill Sans" charset="0"/>
              </a:rPr>
              <a:t> Solo </a:t>
            </a:r>
            <a:r>
              <a:rPr lang="en-US" sz="2800" err="1">
                <a:solidFill>
                  <a:srgbClr val="0B3CC8"/>
                </a:solidFill>
                <a:sym typeface="Gill Sans" charset="0"/>
              </a:rPr>
              <a:t>los</a:t>
            </a:r>
            <a:r>
              <a:rPr lang="en-US" sz="2800">
                <a:solidFill>
                  <a:srgbClr val="0B3CC8"/>
                </a:solidFill>
                <a:sym typeface="Gill Sans" charset="0"/>
              </a:rPr>
              <a:t> </a:t>
            </a:r>
            <a:r>
              <a:rPr lang="en-US" sz="2800" err="1">
                <a:solidFill>
                  <a:srgbClr val="0B3CC8"/>
                </a:solidFill>
                <a:sym typeface="Gill Sans" charset="0"/>
              </a:rPr>
              <a:t>miembros</a:t>
            </a:r>
            <a:r>
              <a:rPr lang="en-US" sz="2800">
                <a:solidFill>
                  <a:srgbClr val="0B3CC8"/>
                </a:solidFill>
                <a:sym typeface="Gill Sans" charset="0"/>
              </a:rPr>
              <a:t> del </a:t>
            </a:r>
            <a:r>
              <a:rPr lang="en-US" sz="2800" err="1">
                <a:solidFill>
                  <a:srgbClr val="0B3CC8"/>
                </a:solidFill>
                <a:sym typeface="Gill Sans" charset="0"/>
              </a:rPr>
              <a:t>equipo</a:t>
            </a:r>
            <a:r>
              <a:rPr lang="en-US" sz="2800">
                <a:solidFill>
                  <a:srgbClr val="0B3CC8"/>
                </a:solidFill>
                <a:sym typeface="Gill Sans" charset="0"/>
              </a:rPr>
              <a:t>, el Scrum Master o  product owner </a:t>
            </a:r>
            <a:r>
              <a:rPr lang="en-US" sz="2800" err="1">
                <a:solidFill>
                  <a:srgbClr val="0B3CC8"/>
                </a:solidFill>
                <a:sym typeface="Gill Sans" charset="0"/>
              </a:rPr>
              <a:t>pueden</a:t>
            </a:r>
            <a:r>
              <a:rPr lang="en-US" sz="2800">
                <a:solidFill>
                  <a:srgbClr val="0B3CC8"/>
                </a:solidFill>
                <a:sym typeface="Gill Sans" charset="0"/>
              </a:rPr>
              <a:t> </a:t>
            </a:r>
            <a:r>
              <a:rPr lang="en-US" sz="2800" err="1">
                <a:solidFill>
                  <a:srgbClr val="0B3CC8"/>
                </a:solidFill>
                <a:sym typeface="Gill Sans" charset="0"/>
              </a:rPr>
              <a:t>hablar</a:t>
            </a:r>
            <a:endParaRPr lang="en-US" sz="2800">
              <a:solidFill>
                <a:srgbClr val="0B3CC8"/>
              </a:solidFill>
              <a:sym typeface="Gill Sans" charset="0"/>
            </a:endParaRPr>
          </a:p>
          <a:p>
            <a:pPr marL="866072">
              <a:lnSpc>
                <a:spcPct val="80000"/>
              </a:lnSpc>
              <a:spcBef>
                <a:spcPts val="1500"/>
              </a:spcBef>
              <a:buFont typeface="Lucida Grande" charset="0"/>
              <a:buChar char="•"/>
              <a:defRPr/>
            </a:pPr>
            <a:r>
              <a:rPr lang="en-US" sz="2800">
                <a:solidFill>
                  <a:srgbClr val="0B3CC8"/>
                </a:solidFill>
                <a:sym typeface="Gill Sans" charset="0"/>
              </a:rPr>
              <a:t> Las </a:t>
            </a:r>
            <a:r>
              <a:rPr lang="en-US" sz="2800" err="1">
                <a:solidFill>
                  <a:srgbClr val="0B3CC8"/>
                </a:solidFill>
                <a:sym typeface="Gill Sans" charset="0"/>
              </a:rPr>
              <a:t>tres</a:t>
            </a:r>
            <a:r>
              <a:rPr lang="en-US" sz="2800">
                <a:solidFill>
                  <a:srgbClr val="0B3CC8"/>
                </a:solidFill>
                <a:sym typeface="Gill Sans" charset="0"/>
              </a:rPr>
              <a:t> </a:t>
            </a:r>
            <a:r>
              <a:rPr lang="en-US" sz="2800" err="1">
                <a:solidFill>
                  <a:srgbClr val="0B3CC8"/>
                </a:solidFill>
                <a:sym typeface="Gill Sans" charset="0"/>
              </a:rPr>
              <a:t>cosas</a:t>
            </a:r>
            <a:r>
              <a:rPr lang="en-US" sz="2800">
                <a:solidFill>
                  <a:srgbClr val="0B3CC8"/>
                </a:solidFill>
                <a:sym typeface="Gill Sans" charset="0"/>
              </a:rPr>
              <a:t> de las que </a:t>
            </a:r>
            <a:r>
              <a:rPr lang="en-US" sz="2800" err="1">
                <a:solidFill>
                  <a:srgbClr val="0B3CC8"/>
                </a:solidFill>
                <a:sym typeface="Gill Sans" charset="0"/>
              </a:rPr>
              <a:t>hablamos</a:t>
            </a:r>
            <a:r>
              <a:rPr lang="en-US" sz="2800">
                <a:solidFill>
                  <a:srgbClr val="0B3CC8"/>
                </a:solidFill>
                <a:sym typeface="Gill Sans" charset="0"/>
              </a:rPr>
              <a:t> </a:t>
            </a:r>
            <a:r>
              <a:rPr lang="en-US" sz="2800" err="1">
                <a:solidFill>
                  <a:srgbClr val="0B3CC8"/>
                </a:solidFill>
                <a:sym typeface="Gill Sans" charset="0"/>
              </a:rPr>
              <a:t>tienen</a:t>
            </a:r>
            <a:r>
              <a:rPr lang="en-US" sz="2800">
                <a:solidFill>
                  <a:srgbClr val="0B3CC8"/>
                </a:solidFill>
                <a:sym typeface="Gill Sans" charset="0"/>
              </a:rPr>
              <a:t> que </a:t>
            </a:r>
            <a:r>
              <a:rPr lang="en-US" sz="2800" err="1">
                <a:solidFill>
                  <a:srgbClr val="0B3CC8"/>
                </a:solidFill>
                <a:sym typeface="Gill Sans" charset="0"/>
              </a:rPr>
              <a:t>ver</a:t>
            </a:r>
            <a:r>
              <a:rPr lang="en-US" sz="2800">
                <a:solidFill>
                  <a:srgbClr val="0B3CC8"/>
                </a:solidFill>
                <a:sym typeface="Gill Sans" charset="0"/>
              </a:rPr>
              <a:t> con </a:t>
            </a:r>
            <a:r>
              <a:rPr lang="en-US" sz="2800" err="1">
                <a:solidFill>
                  <a:srgbClr val="0B3CC8"/>
                </a:solidFill>
                <a:sym typeface="Gill Sans" charset="0"/>
              </a:rPr>
              <a:t>nuestro</a:t>
            </a:r>
            <a:r>
              <a:rPr lang="en-US" sz="2800">
                <a:solidFill>
                  <a:srgbClr val="0B3CC8"/>
                </a:solidFill>
                <a:sym typeface="Gill Sans" charset="0"/>
              </a:rPr>
              <a:t> </a:t>
            </a:r>
            <a:r>
              <a:rPr lang="en-US" sz="2800" err="1">
                <a:solidFill>
                  <a:srgbClr val="0B3CC8"/>
                </a:solidFill>
                <a:sym typeface="Gill Sans" charset="0"/>
              </a:rPr>
              <a:t>compromiso</a:t>
            </a:r>
            <a:r>
              <a:rPr lang="en-US" sz="2800">
                <a:solidFill>
                  <a:srgbClr val="0B3CC8"/>
                </a:solidFill>
                <a:sym typeface="Gill Sans" charset="0"/>
              </a:rPr>
              <a:t> y no con un </a:t>
            </a:r>
            <a:r>
              <a:rPr lang="en-US" sz="2800" err="1">
                <a:solidFill>
                  <a:srgbClr val="0B3CC8"/>
                </a:solidFill>
                <a:sym typeface="Gill Sans" charset="0"/>
              </a:rPr>
              <a:t>reporte</a:t>
            </a:r>
            <a:r>
              <a:rPr lang="en-US" sz="2800">
                <a:solidFill>
                  <a:srgbClr val="0B3CC8"/>
                </a:solidFill>
                <a:sym typeface="Gill Sans" charset="0"/>
              </a:rPr>
              <a:t> de status al Scrum Master.</a:t>
            </a:r>
          </a:p>
          <a:p>
            <a:pPr eaLnBrk="1" hangingPunct="1"/>
            <a:endParaRPr lang="en-US" altLang="es-AR" sz="2800">
              <a:solidFill>
                <a:srgbClr val="0B3CC8"/>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92841800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770266" y="2763889"/>
            <a:ext cx="10237786" cy="685701"/>
          </a:xfrm>
        </p:spPr>
        <p:txBody>
          <a:bodyPr/>
          <a:lstStyle/>
          <a:p>
            <a:pPr eaLnBrk="1" hangingPunct="1"/>
            <a:r>
              <a:rPr lang="en-US" altLang="es-AR"/>
              <a:t>Sprint Review</a:t>
            </a:r>
          </a:p>
        </p:txBody>
      </p:sp>
      <p:sp>
        <p:nvSpPr>
          <p:cNvPr id="6" name="Content Placeholder 2"/>
          <p:cNvSpPr txBox="1">
            <a:spLocks/>
          </p:cNvSpPr>
          <p:nvPr/>
        </p:nvSpPr>
        <p:spPr>
          <a:xfrm>
            <a:off x="1770266" y="3768675"/>
            <a:ext cx="10237786" cy="498598"/>
          </a:xfrm>
          <a:prstGeom prst="rect">
            <a:avLst/>
          </a:prstGeom>
        </p:spPr>
        <p:txBody>
          <a:bodyPr rtlCol="0">
            <a:normAutofit/>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799" err="1">
                <a:latin typeface="Poppins" panose="02000000000000000000" pitchFamily="2" charset="0"/>
                <a:ea typeface="+mn-ea"/>
                <a:cs typeface="Poppins" panose="02000000000000000000" pitchFamily="2" charset="0"/>
              </a:rPr>
              <a:t>Revisamos</a:t>
            </a:r>
            <a:r>
              <a:rPr lang="en-US" sz="2799">
                <a:latin typeface="Poppins" panose="02000000000000000000" pitchFamily="2" charset="0"/>
                <a:ea typeface="+mn-ea"/>
                <a:cs typeface="Poppins" panose="02000000000000000000" pitchFamily="2" charset="0"/>
              </a:rPr>
              <a:t> el </a:t>
            </a:r>
            <a:r>
              <a:rPr lang="en-US" sz="2799" err="1">
                <a:latin typeface="Poppins" panose="02000000000000000000" pitchFamily="2" charset="0"/>
                <a:ea typeface="+mn-ea"/>
                <a:cs typeface="Poppins" panose="02000000000000000000" pitchFamily="2" charset="0"/>
              </a:rPr>
              <a:t>trabajo</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realizado</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en</a:t>
            </a:r>
            <a:r>
              <a:rPr lang="en-US" sz="2799">
                <a:latin typeface="Poppins" panose="02000000000000000000" pitchFamily="2" charset="0"/>
                <a:ea typeface="+mn-ea"/>
                <a:cs typeface="Poppins" panose="02000000000000000000" pitchFamily="2" charset="0"/>
              </a:rPr>
              <a:t> el Sprint</a:t>
            </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4031939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339529"/>
            <a:ext cx="11056132" cy="783908"/>
          </a:xfrm>
        </p:spPr>
        <p:txBody>
          <a:bodyPr/>
          <a:lstStyle/>
          <a:p>
            <a:pPr>
              <a:defRPr/>
            </a:pPr>
            <a:r>
              <a:rPr lang="en-US" sz="4400"/>
              <a:t>Sprint review</a:t>
            </a:r>
            <a:endParaRPr lang="en-US" sz="4400">
              <a:solidFill>
                <a:srgbClr val="1D4BF1"/>
              </a:solidFill>
            </a:endParaRPr>
          </a:p>
        </p:txBody>
      </p:sp>
      <p:sp>
        <p:nvSpPr>
          <p:cNvPr id="3" name="Content Placeholder 2"/>
          <p:cNvSpPr>
            <a:spLocks noGrp="1"/>
          </p:cNvSpPr>
          <p:nvPr>
            <p:ph type="body" sz="quarter" idx="10"/>
          </p:nvPr>
        </p:nvSpPr>
        <p:spPr>
          <a:xfrm>
            <a:off x="832543" y="1237996"/>
            <a:ext cx="10742032" cy="5180251"/>
          </a:xfrm>
        </p:spPr>
        <p:txBody>
          <a:bodyPr/>
          <a:lstStyle/>
          <a:p>
            <a:pPr marL="457200" indent="-457200" algn="just" eaLnBrk="1" hangingPunct="1">
              <a:buFont typeface="Arial" panose="020B0604020202020204" pitchFamily="34" charset="0"/>
              <a:buChar char="•"/>
            </a:pPr>
            <a:r>
              <a:rPr lang="en-US" altLang="es-AR" sz="2800">
                <a:solidFill>
                  <a:srgbClr val="0B3CC8"/>
                </a:solidFill>
                <a:latin typeface="Poppins" panose="02000000000000000000" pitchFamily="2" charset="0"/>
                <a:cs typeface="Poppins" panose="02000000000000000000" pitchFamily="2" charset="0"/>
              </a:rPr>
              <a:t>Hasta 1 hora </a:t>
            </a:r>
            <a:r>
              <a:rPr lang="en-US" altLang="es-AR" sz="2800" err="1">
                <a:solidFill>
                  <a:srgbClr val="0B3CC8"/>
                </a:solidFill>
                <a:latin typeface="Poppins" panose="02000000000000000000" pitchFamily="2" charset="0"/>
                <a:cs typeface="Poppins" panose="02000000000000000000" pitchFamily="2" charset="0"/>
              </a:rPr>
              <a:t>por</a:t>
            </a:r>
            <a:r>
              <a:rPr lang="en-US" altLang="es-AR" sz="2800">
                <a:solidFill>
                  <a:srgbClr val="0B3CC8"/>
                </a:solidFill>
                <a:latin typeface="Poppins" panose="02000000000000000000" pitchFamily="2" charset="0"/>
                <a:cs typeface="Poppins" panose="02000000000000000000" pitchFamily="2" charset="0"/>
              </a:rPr>
              <a:t> </a:t>
            </a:r>
            <a:r>
              <a:rPr lang="en-US" altLang="es-AR" sz="2800" err="1">
                <a:solidFill>
                  <a:srgbClr val="0B3CC8"/>
                </a:solidFill>
                <a:latin typeface="Poppins" panose="02000000000000000000" pitchFamily="2" charset="0"/>
                <a:cs typeface="Poppins" panose="02000000000000000000" pitchFamily="2" charset="0"/>
              </a:rPr>
              <a:t>cada</a:t>
            </a:r>
            <a:r>
              <a:rPr lang="en-US" altLang="es-AR" sz="2800">
                <a:solidFill>
                  <a:srgbClr val="0B3CC8"/>
                </a:solidFill>
                <a:latin typeface="Poppins" panose="02000000000000000000" pitchFamily="2" charset="0"/>
                <a:cs typeface="Poppins" panose="02000000000000000000" pitchFamily="2" charset="0"/>
              </a:rPr>
              <a:t> </a:t>
            </a:r>
            <a:r>
              <a:rPr lang="en-US" altLang="es-AR" sz="2800" err="1">
                <a:solidFill>
                  <a:srgbClr val="0B3CC8"/>
                </a:solidFill>
                <a:latin typeface="Poppins" panose="02000000000000000000" pitchFamily="2" charset="0"/>
                <a:cs typeface="Poppins" panose="02000000000000000000" pitchFamily="2" charset="0"/>
              </a:rPr>
              <a:t>semana</a:t>
            </a:r>
            <a:r>
              <a:rPr lang="en-US" altLang="es-AR" sz="2800">
                <a:solidFill>
                  <a:srgbClr val="0B3CC8"/>
                </a:solidFill>
                <a:latin typeface="Poppins" panose="02000000000000000000" pitchFamily="2" charset="0"/>
                <a:cs typeface="Poppins" panose="02000000000000000000" pitchFamily="2" charset="0"/>
              </a:rPr>
              <a:t> del sprint.</a:t>
            </a:r>
          </a:p>
          <a:p>
            <a:pPr marL="457200" indent="-457200" algn="just" eaLnBrk="1" hangingPunct="1">
              <a:buFont typeface="Arial" panose="020B0604020202020204" pitchFamily="34" charset="0"/>
              <a:buChar char="•"/>
            </a:pPr>
            <a:r>
              <a:rPr lang="en-US" altLang="es-AR" sz="2800">
                <a:solidFill>
                  <a:srgbClr val="0B3CC8"/>
                </a:solidFill>
                <a:latin typeface="Poppins" panose="02000000000000000000" pitchFamily="2" charset="0"/>
                <a:cs typeface="Poppins" panose="02000000000000000000" pitchFamily="2" charset="0"/>
              </a:rPr>
              <a:t>El Scrum Team &amp; Stakeholders, se </a:t>
            </a:r>
            <a:r>
              <a:rPr lang="en-US" altLang="es-AR" sz="2800" err="1">
                <a:solidFill>
                  <a:srgbClr val="0B3CC8"/>
                </a:solidFill>
                <a:latin typeface="Poppins" panose="02000000000000000000" pitchFamily="2" charset="0"/>
                <a:cs typeface="Poppins" panose="02000000000000000000" pitchFamily="2" charset="0"/>
              </a:rPr>
              <a:t>puede</a:t>
            </a:r>
            <a:r>
              <a:rPr lang="en-US" altLang="es-AR" sz="2800">
                <a:solidFill>
                  <a:srgbClr val="0B3CC8"/>
                </a:solidFill>
                <a:latin typeface="Poppins" panose="02000000000000000000" pitchFamily="2" charset="0"/>
                <a:cs typeface="Poppins" panose="02000000000000000000" pitchFamily="2" charset="0"/>
              </a:rPr>
              <a:t> </a:t>
            </a:r>
            <a:r>
              <a:rPr lang="en-US" altLang="es-AR" sz="2800" err="1">
                <a:solidFill>
                  <a:srgbClr val="0B3CC8"/>
                </a:solidFill>
                <a:latin typeface="Poppins" panose="02000000000000000000" pitchFamily="2" charset="0"/>
                <a:cs typeface="Poppins" panose="02000000000000000000" pitchFamily="2" charset="0"/>
              </a:rPr>
              <a:t>invitar</a:t>
            </a:r>
            <a:r>
              <a:rPr lang="en-US" altLang="es-AR" sz="2800">
                <a:solidFill>
                  <a:srgbClr val="0B3CC8"/>
                </a:solidFill>
                <a:latin typeface="Poppins" panose="02000000000000000000" pitchFamily="2" charset="0"/>
                <a:cs typeface="Poppins" panose="02000000000000000000" pitchFamily="2" charset="0"/>
              </a:rPr>
              <a:t> a </a:t>
            </a:r>
            <a:r>
              <a:rPr lang="en-US" altLang="es-AR" sz="2800" err="1">
                <a:solidFill>
                  <a:srgbClr val="0B3CC8"/>
                </a:solidFill>
                <a:latin typeface="Poppins" panose="02000000000000000000" pitchFamily="2" charset="0"/>
                <a:cs typeface="Poppins" panose="02000000000000000000" pitchFamily="2" charset="0"/>
              </a:rPr>
              <a:t>cualquier</a:t>
            </a:r>
            <a:r>
              <a:rPr lang="en-US" altLang="es-AR" sz="2800">
                <a:solidFill>
                  <a:srgbClr val="0B3CC8"/>
                </a:solidFill>
                <a:latin typeface="Poppins" panose="02000000000000000000" pitchFamily="2" charset="0"/>
                <a:cs typeface="Poppins" panose="02000000000000000000" pitchFamily="2" charset="0"/>
              </a:rPr>
              <a:t> persona.</a:t>
            </a:r>
          </a:p>
          <a:p>
            <a:pPr marL="457200" indent="-457200" algn="just" eaLnBrk="1" hangingPunct="1">
              <a:buFont typeface="Arial" panose="020B0604020202020204" pitchFamily="34" charset="0"/>
              <a:buChar char="•"/>
            </a:pPr>
            <a:r>
              <a:rPr lang="en-US" altLang="es-AR" sz="2800" err="1">
                <a:solidFill>
                  <a:srgbClr val="0B3CC8"/>
                </a:solidFill>
                <a:latin typeface="Poppins" panose="02000000000000000000" pitchFamily="2" charset="0"/>
                <a:cs typeface="Poppins" panose="02000000000000000000" pitchFamily="2" charset="0"/>
              </a:rPr>
              <a:t>Presentamos</a:t>
            </a:r>
            <a:r>
              <a:rPr lang="en-US" altLang="es-AR" sz="2800">
                <a:solidFill>
                  <a:srgbClr val="0B3CC8"/>
                </a:solidFill>
                <a:latin typeface="Poppins" panose="02000000000000000000" pitchFamily="2" charset="0"/>
                <a:cs typeface="Poppins" panose="02000000000000000000" pitchFamily="2" charset="0"/>
              </a:rPr>
              <a:t> el </a:t>
            </a:r>
            <a:r>
              <a:rPr lang="en-US" altLang="es-AR" sz="2800" err="1">
                <a:solidFill>
                  <a:srgbClr val="0B3CC8"/>
                </a:solidFill>
                <a:latin typeface="Poppins" panose="02000000000000000000" pitchFamily="2" charset="0"/>
                <a:cs typeface="Poppins" panose="02000000000000000000" pitchFamily="2" charset="0"/>
              </a:rPr>
              <a:t>incremento</a:t>
            </a:r>
            <a:r>
              <a:rPr lang="en-US" altLang="es-AR" sz="2800">
                <a:solidFill>
                  <a:srgbClr val="0B3CC8"/>
                </a:solidFill>
                <a:latin typeface="Poppins" panose="02000000000000000000" pitchFamily="2" charset="0"/>
                <a:cs typeface="Poppins" panose="02000000000000000000" pitchFamily="2" charset="0"/>
              </a:rPr>
              <a:t> del </a:t>
            </a:r>
            <a:r>
              <a:rPr lang="en-US" altLang="es-AR" sz="2800" err="1">
                <a:solidFill>
                  <a:srgbClr val="0B3CC8"/>
                </a:solidFill>
                <a:latin typeface="Poppins" panose="02000000000000000000" pitchFamily="2" charset="0"/>
                <a:cs typeface="Poppins" panose="02000000000000000000" pitchFamily="2" charset="0"/>
              </a:rPr>
              <a:t>producto</a:t>
            </a:r>
            <a:r>
              <a:rPr lang="en-US" altLang="es-AR" sz="2800">
                <a:solidFill>
                  <a:srgbClr val="0B3CC8"/>
                </a:solidFill>
                <a:latin typeface="Poppins" panose="02000000000000000000" pitchFamily="2" charset="0"/>
                <a:cs typeface="Poppins" panose="02000000000000000000" pitchFamily="2" charset="0"/>
              </a:rPr>
              <a:t> a </a:t>
            </a:r>
            <a:r>
              <a:rPr lang="en-US" altLang="es-AR" sz="2800" err="1">
                <a:solidFill>
                  <a:srgbClr val="0B3CC8"/>
                </a:solidFill>
                <a:latin typeface="Poppins" panose="02000000000000000000" pitchFamily="2" charset="0"/>
                <a:cs typeface="Poppins" panose="02000000000000000000" pitchFamily="2" charset="0"/>
              </a:rPr>
              <a:t>los</a:t>
            </a:r>
            <a:r>
              <a:rPr lang="en-US" altLang="es-AR" sz="2800">
                <a:solidFill>
                  <a:srgbClr val="0B3CC8"/>
                </a:solidFill>
                <a:latin typeface="Poppins" panose="02000000000000000000" pitchFamily="2" charset="0"/>
                <a:cs typeface="Poppins" panose="02000000000000000000" pitchFamily="2" charset="0"/>
              </a:rPr>
              <a:t> stakeholders.</a:t>
            </a:r>
          </a:p>
          <a:p>
            <a:pPr marL="457200" indent="-457200" algn="just" eaLnBrk="1" hangingPunct="1">
              <a:buFont typeface="Arial" panose="020B0604020202020204" pitchFamily="34" charset="0"/>
              <a:buChar char="•"/>
            </a:pPr>
            <a:r>
              <a:rPr lang="en-US" altLang="es-AR" sz="2800" err="1">
                <a:solidFill>
                  <a:srgbClr val="0B3CC8"/>
                </a:solidFill>
                <a:latin typeface="Poppins" panose="02000000000000000000" pitchFamily="2" charset="0"/>
                <a:cs typeface="Poppins" panose="02000000000000000000" pitchFamily="2" charset="0"/>
              </a:rPr>
              <a:t>Revisamos</a:t>
            </a:r>
            <a:r>
              <a:rPr lang="en-US" altLang="es-AR" sz="2800">
                <a:solidFill>
                  <a:srgbClr val="0B3CC8"/>
                </a:solidFill>
                <a:latin typeface="Poppins" panose="02000000000000000000" pitchFamily="2" charset="0"/>
                <a:cs typeface="Poppins" panose="02000000000000000000" pitchFamily="2" charset="0"/>
              </a:rPr>
              <a:t> las </a:t>
            </a:r>
            <a:r>
              <a:rPr lang="en-US" altLang="es-AR" sz="2800" err="1">
                <a:solidFill>
                  <a:srgbClr val="0B3CC8"/>
                </a:solidFill>
                <a:latin typeface="Poppins" panose="02000000000000000000" pitchFamily="2" charset="0"/>
                <a:cs typeface="Poppins" panose="02000000000000000000" pitchFamily="2" charset="0"/>
              </a:rPr>
              <a:t>decisiones</a:t>
            </a:r>
            <a:r>
              <a:rPr lang="en-US" altLang="es-AR" sz="2800">
                <a:solidFill>
                  <a:srgbClr val="0B3CC8"/>
                </a:solidFill>
                <a:latin typeface="Poppins" panose="02000000000000000000" pitchFamily="2" charset="0"/>
                <a:cs typeface="Poppins" panose="02000000000000000000" pitchFamily="2" charset="0"/>
              </a:rPr>
              <a:t> que </a:t>
            </a:r>
            <a:r>
              <a:rPr lang="en-US" altLang="es-AR" sz="2800" err="1">
                <a:solidFill>
                  <a:srgbClr val="0B3CC8"/>
                </a:solidFill>
                <a:latin typeface="Poppins" panose="02000000000000000000" pitchFamily="2" charset="0"/>
                <a:cs typeface="Poppins" panose="02000000000000000000" pitchFamily="2" charset="0"/>
              </a:rPr>
              <a:t>tomamos</a:t>
            </a:r>
            <a:r>
              <a:rPr lang="en-US" altLang="es-AR" sz="2800">
                <a:solidFill>
                  <a:srgbClr val="0B3CC8"/>
                </a:solidFill>
                <a:latin typeface="Poppins" panose="02000000000000000000" pitchFamily="2" charset="0"/>
                <a:cs typeface="Poppins" panose="02000000000000000000" pitchFamily="2" charset="0"/>
              </a:rPr>
              <a:t> </a:t>
            </a:r>
            <a:r>
              <a:rPr lang="en-US" altLang="es-AR" sz="2800" err="1">
                <a:solidFill>
                  <a:srgbClr val="0B3CC8"/>
                </a:solidFill>
                <a:latin typeface="Poppins" panose="02000000000000000000" pitchFamily="2" charset="0"/>
                <a:cs typeface="Poppins" panose="02000000000000000000" pitchFamily="2" charset="0"/>
              </a:rPr>
              <a:t>en</a:t>
            </a:r>
            <a:r>
              <a:rPr lang="en-US" altLang="es-AR" sz="2800">
                <a:solidFill>
                  <a:srgbClr val="0B3CC8"/>
                </a:solidFill>
                <a:latin typeface="Poppins" panose="02000000000000000000" pitchFamily="2" charset="0"/>
                <a:cs typeface="Poppins" panose="02000000000000000000" pitchFamily="2" charset="0"/>
              </a:rPr>
              <a:t> el sprint.</a:t>
            </a:r>
          </a:p>
          <a:p>
            <a:pPr marL="457200" indent="-457200" algn="just">
              <a:buFont typeface="Arial" panose="020B0604020202020204" pitchFamily="34" charset="0"/>
              <a:buChar char="•"/>
            </a:pPr>
            <a:r>
              <a:rPr lang="en-US" altLang="es-AR" sz="2800" err="1">
                <a:solidFill>
                  <a:srgbClr val="0B3CC8"/>
                </a:solidFill>
                <a:latin typeface="Poppins" panose="02000000000000000000" pitchFamily="2" charset="0"/>
                <a:cs typeface="Poppins" panose="02000000000000000000" pitchFamily="2" charset="0"/>
              </a:rPr>
              <a:t>Generalmente</a:t>
            </a:r>
            <a:r>
              <a:rPr lang="en-US" altLang="es-AR" sz="2800">
                <a:solidFill>
                  <a:srgbClr val="0B3CC8"/>
                </a:solidFill>
                <a:latin typeface="Poppins" panose="02000000000000000000" pitchFamily="2" charset="0"/>
                <a:cs typeface="Poppins" panose="02000000000000000000" pitchFamily="2" charset="0"/>
              </a:rPr>
              <a:t> </a:t>
            </a:r>
            <a:r>
              <a:rPr lang="en-US" altLang="es-AR" sz="2800" err="1">
                <a:solidFill>
                  <a:srgbClr val="0B3CC8"/>
                </a:solidFill>
                <a:latin typeface="Poppins" panose="02000000000000000000" pitchFamily="2" charset="0"/>
                <a:cs typeface="Poppins" panose="02000000000000000000" pitchFamily="2" charset="0"/>
              </a:rPr>
              <a:t>tiene</a:t>
            </a:r>
            <a:r>
              <a:rPr lang="en-US" altLang="es-AR" sz="2800">
                <a:solidFill>
                  <a:srgbClr val="0B3CC8"/>
                </a:solidFill>
                <a:latin typeface="Poppins" panose="02000000000000000000" pitchFamily="2" charset="0"/>
                <a:cs typeface="Poppins" panose="02000000000000000000" pitchFamily="2" charset="0"/>
              </a:rPr>
              <a:t> la forma de </a:t>
            </a:r>
            <a:r>
              <a:rPr lang="en-US" altLang="es-AR" sz="2800" err="1">
                <a:solidFill>
                  <a:srgbClr val="0B3CC8"/>
                </a:solidFill>
                <a:latin typeface="Poppins" panose="02000000000000000000" pitchFamily="2" charset="0"/>
                <a:cs typeface="Poppins" panose="02000000000000000000" pitchFamily="2" charset="0"/>
              </a:rPr>
              <a:t>demostración</a:t>
            </a:r>
            <a:r>
              <a:rPr lang="en-US" altLang="es-AR" sz="2800">
                <a:solidFill>
                  <a:srgbClr val="0B3CC8"/>
                </a:solidFill>
                <a:latin typeface="Poppins" panose="02000000000000000000" pitchFamily="2" charset="0"/>
                <a:cs typeface="Poppins" panose="02000000000000000000" pitchFamily="2" charset="0"/>
              </a:rPr>
              <a:t> de </a:t>
            </a:r>
            <a:r>
              <a:rPr lang="en-US" altLang="es-AR" sz="2800" err="1">
                <a:solidFill>
                  <a:srgbClr val="0B3CC8"/>
                </a:solidFill>
                <a:latin typeface="Poppins" panose="02000000000000000000" pitchFamily="2" charset="0"/>
                <a:cs typeface="Poppins" panose="02000000000000000000" pitchFamily="2" charset="0"/>
              </a:rPr>
              <a:t>nuevas</a:t>
            </a:r>
            <a:r>
              <a:rPr lang="en-US" altLang="es-AR" sz="2800">
                <a:solidFill>
                  <a:srgbClr val="0B3CC8"/>
                </a:solidFill>
                <a:latin typeface="Poppins" panose="02000000000000000000" pitchFamily="2" charset="0"/>
                <a:cs typeface="Poppins" panose="02000000000000000000" pitchFamily="2" charset="0"/>
              </a:rPr>
              <a:t> </a:t>
            </a:r>
            <a:r>
              <a:rPr lang="en-US" altLang="es-AR" sz="2800" err="1">
                <a:solidFill>
                  <a:srgbClr val="0B3CC8"/>
                </a:solidFill>
                <a:latin typeface="Poppins" panose="02000000000000000000" pitchFamily="2" charset="0"/>
                <a:cs typeface="Poppins" panose="02000000000000000000" pitchFamily="2" charset="0"/>
              </a:rPr>
              <a:t>características</a:t>
            </a:r>
            <a:r>
              <a:rPr lang="en-US" altLang="es-AR" sz="2800">
                <a:solidFill>
                  <a:srgbClr val="0B3CC8"/>
                </a:solidFill>
                <a:latin typeface="Poppins" panose="02000000000000000000" pitchFamily="2" charset="0"/>
                <a:cs typeface="Poppins" panose="02000000000000000000" pitchFamily="2" charset="0"/>
              </a:rPr>
              <a:t>.</a:t>
            </a:r>
          </a:p>
          <a:p>
            <a:pPr marL="457200" indent="-457200" algn="just">
              <a:buFont typeface="Arial" panose="020B0604020202020204" pitchFamily="34" charset="0"/>
              <a:buChar char="•"/>
            </a:pPr>
            <a:r>
              <a:rPr lang="en-US" altLang="es-AR" sz="2800">
                <a:solidFill>
                  <a:srgbClr val="0B3CC8"/>
                </a:solidFill>
                <a:latin typeface="Poppins" panose="02000000000000000000" pitchFamily="2" charset="0"/>
                <a:cs typeface="Poppins" panose="02000000000000000000" pitchFamily="2" charset="0"/>
              </a:rPr>
              <a:t>Informal		</a:t>
            </a:r>
          </a:p>
          <a:p>
            <a:pPr lvl="4" algn="just"/>
            <a:r>
              <a:rPr lang="en-US" altLang="es-AR" sz="2400">
                <a:solidFill>
                  <a:srgbClr val="0B3CC8"/>
                </a:solidFill>
                <a:latin typeface="Poppins" panose="02000000000000000000" pitchFamily="2" charset="0"/>
                <a:cs typeface="Poppins" panose="02000000000000000000" pitchFamily="2" charset="0"/>
              </a:rPr>
              <a:t>2 horas de </a:t>
            </a:r>
            <a:r>
              <a:rPr lang="en-US" altLang="es-AR" sz="2400" err="1">
                <a:solidFill>
                  <a:srgbClr val="0B3CC8"/>
                </a:solidFill>
                <a:latin typeface="Poppins" panose="02000000000000000000" pitchFamily="2" charset="0"/>
                <a:cs typeface="Poppins" panose="02000000000000000000" pitchFamily="2" charset="0"/>
              </a:rPr>
              <a:t>preparación</a:t>
            </a:r>
            <a:endParaRPr lang="en-US" altLang="es-AR" sz="2400">
              <a:solidFill>
                <a:srgbClr val="0B3CC8"/>
              </a:solidFill>
              <a:latin typeface="Poppins" panose="02000000000000000000" pitchFamily="2" charset="0"/>
              <a:cs typeface="Poppins" panose="02000000000000000000" pitchFamily="2" charset="0"/>
            </a:endParaRPr>
          </a:p>
          <a:p>
            <a:pPr lvl="4" algn="just"/>
            <a:r>
              <a:rPr lang="en-US" altLang="es-AR" sz="2400">
                <a:solidFill>
                  <a:srgbClr val="0B3CC8"/>
                </a:solidFill>
                <a:latin typeface="Poppins" panose="02000000000000000000" pitchFamily="2" charset="0"/>
                <a:cs typeface="Poppins" panose="02000000000000000000" pitchFamily="2" charset="0"/>
              </a:rPr>
              <a:t>Sin </a:t>
            </a:r>
            <a:r>
              <a:rPr lang="en-US" altLang="es-AR" sz="2400" err="1">
                <a:solidFill>
                  <a:srgbClr val="0B3CC8"/>
                </a:solidFill>
                <a:latin typeface="Poppins" panose="02000000000000000000" pitchFamily="2" charset="0"/>
                <a:cs typeface="Poppins" panose="02000000000000000000" pitchFamily="2" charset="0"/>
              </a:rPr>
              <a:t>usar</a:t>
            </a:r>
            <a:r>
              <a:rPr lang="en-US" altLang="es-AR" sz="2400">
                <a:solidFill>
                  <a:srgbClr val="0B3CC8"/>
                </a:solidFill>
                <a:latin typeface="Poppins" panose="02000000000000000000" pitchFamily="2" charset="0"/>
                <a:cs typeface="Poppins" panose="02000000000000000000" pitchFamily="2" charset="0"/>
              </a:rPr>
              <a:t> </a:t>
            </a:r>
            <a:r>
              <a:rPr lang="en-US" altLang="es-AR" sz="2400" err="1">
                <a:solidFill>
                  <a:srgbClr val="0B3CC8"/>
                </a:solidFill>
                <a:latin typeface="Poppins" panose="02000000000000000000" pitchFamily="2" charset="0"/>
                <a:cs typeface="Poppins" panose="02000000000000000000" pitchFamily="2" charset="0"/>
              </a:rPr>
              <a:t>presentaciones</a:t>
            </a:r>
            <a:endParaRPr lang="en-US" altLang="es-AR" sz="2400">
              <a:solidFill>
                <a:srgbClr val="0B3CC8"/>
              </a:solidFill>
              <a:latin typeface="Poppins" panose="02000000000000000000" pitchFamily="2" charset="0"/>
              <a:cs typeface="Poppins" panose="02000000000000000000" pitchFamily="2" charset="0"/>
            </a:endParaRPr>
          </a:p>
          <a:p>
            <a:pPr marL="457200" indent="-457200" algn="just" eaLnBrk="1" hangingPunct="1">
              <a:buFont typeface="Arial" panose="020B0604020202020204" pitchFamily="34" charset="0"/>
              <a:buChar char="•"/>
            </a:pPr>
            <a:r>
              <a:rPr lang="en-US" altLang="es-AR" sz="2800" err="1">
                <a:solidFill>
                  <a:srgbClr val="0B3CC8"/>
                </a:solidFill>
                <a:latin typeface="Poppins" panose="02000000000000000000" pitchFamily="2" charset="0"/>
                <a:cs typeface="Poppins" panose="02000000000000000000" pitchFamily="2" charset="0"/>
              </a:rPr>
              <a:t>Tenemos</a:t>
            </a:r>
            <a:r>
              <a:rPr lang="en-US" altLang="es-AR" sz="2800">
                <a:solidFill>
                  <a:srgbClr val="0B3CC8"/>
                </a:solidFill>
                <a:latin typeface="Poppins" panose="02000000000000000000" pitchFamily="2" charset="0"/>
                <a:cs typeface="Poppins" panose="02000000000000000000" pitchFamily="2" charset="0"/>
              </a:rPr>
              <a:t> que </a:t>
            </a:r>
            <a:r>
              <a:rPr lang="en-US" altLang="es-AR" sz="2800" err="1">
                <a:solidFill>
                  <a:srgbClr val="0B3CC8"/>
                </a:solidFill>
                <a:latin typeface="Poppins" panose="02000000000000000000" pitchFamily="2" charset="0"/>
                <a:cs typeface="Poppins" panose="02000000000000000000" pitchFamily="2" charset="0"/>
              </a:rPr>
              <a:t>tomar</a:t>
            </a:r>
            <a:r>
              <a:rPr lang="en-US" altLang="es-AR" sz="2800">
                <a:solidFill>
                  <a:srgbClr val="0B3CC8"/>
                </a:solidFill>
                <a:latin typeface="Poppins" panose="02000000000000000000" pitchFamily="2" charset="0"/>
                <a:cs typeface="Poppins" panose="02000000000000000000" pitchFamily="2" charset="0"/>
              </a:rPr>
              <a:t> nota de </a:t>
            </a:r>
            <a:r>
              <a:rPr lang="en-US" altLang="es-AR" sz="2800" err="1">
                <a:solidFill>
                  <a:srgbClr val="0B3CC8"/>
                </a:solidFill>
                <a:latin typeface="Poppins" panose="02000000000000000000" pitchFamily="2" charset="0"/>
                <a:cs typeface="Poppins" panose="02000000000000000000" pitchFamily="2" charset="0"/>
              </a:rPr>
              <a:t>los</a:t>
            </a:r>
            <a:r>
              <a:rPr lang="en-US" altLang="es-AR" sz="2800">
                <a:solidFill>
                  <a:srgbClr val="0B3CC8"/>
                </a:solidFill>
                <a:latin typeface="Poppins" panose="02000000000000000000" pitchFamily="2" charset="0"/>
                <a:cs typeface="Poppins" panose="02000000000000000000" pitchFamily="2" charset="0"/>
              </a:rPr>
              <a:t> </a:t>
            </a:r>
            <a:r>
              <a:rPr lang="en-US" altLang="es-AR" sz="2800" err="1">
                <a:solidFill>
                  <a:srgbClr val="0B3CC8"/>
                </a:solidFill>
                <a:latin typeface="Poppins" panose="02000000000000000000" pitchFamily="2" charset="0"/>
                <a:cs typeface="Poppins" panose="02000000000000000000" pitchFamily="2" charset="0"/>
              </a:rPr>
              <a:t>comentarios</a:t>
            </a:r>
            <a:endParaRPr lang="en-US" altLang="es-AR" sz="2800">
              <a:solidFill>
                <a:srgbClr val="0B3CC8"/>
              </a:solidFill>
              <a:latin typeface="Poppins" panose="02000000000000000000" pitchFamily="2" charset="0"/>
              <a:cs typeface="Poppins" panose="02000000000000000000" pitchFamily="2" charset="0"/>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157522109"/>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78696" y="2421039"/>
            <a:ext cx="10237786" cy="685701"/>
          </a:xfrm>
        </p:spPr>
        <p:txBody>
          <a:bodyPr/>
          <a:lstStyle/>
          <a:p>
            <a:pPr eaLnBrk="1" hangingPunct="1"/>
            <a:r>
              <a:rPr lang="en-US" altLang="es-AR"/>
              <a:t>Sprint Retrospective</a:t>
            </a:r>
          </a:p>
        </p:txBody>
      </p:sp>
      <p:sp>
        <p:nvSpPr>
          <p:cNvPr id="8" name="Content Placeholder 2"/>
          <p:cNvSpPr txBox="1">
            <a:spLocks/>
          </p:cNvSpPr>
          <p:nvPr/>
        </p:nvSpPr>
        <p:spPr>
          <a:xfrm>
            <a:off x="1588295" y="3388014"/>
            <a:ext cx="10237786" cy="1831498"/>
          </a:xfrm>
          <a:prstGeom prst="rect">
            <a:avLst/>
          </a:prstGeom>
        </p:spPr>
        <p:txBody>
          <a:bodyPr rtlCol="0">
            <a:normAutofit/>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799" err="1">
                <a:latin typeface="Poppins" panose="02000000000000000000" pitchFamily="2" charset="0"/>
                <a:ea typeface="+mn-ea"/>
                <a:cs typeface="Poppins" panose="02000000000000000000" pitchFamily="2" charset="0"/>
              </a:rPr>
              <a:t>Qué</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hicimos</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bien</a:t>
            </a:r>
            <a:r>
              <a:rPr lang="en-US" sz="2799">
                <a:latin typeface="Poppins" panose="02000000000000000000" pitchFamily="2" charset="0"/>
                <a:ea typeface="+mn-ea"/>
                <a:cs typeface="Poppins" panose="02000000000000000000" pitchFamily="2" charset="0"/>
              </a:rPr>
              <a:t>?</a:t>
            </a:r>
          </a:p>
          <a:p>
            <a:pPr fontAlgn="auto">
              <a:spcAft>
                <a:spcPts val="0"/>
              </a:spcAft>
              <a:defRPr/>
            </a:pPr>
            <a:r>
              <a:rPr lang="en-US" sz="2799" err="1">
                <a:latin typeface="Poppins" panose="02000000000000000000" pitchFamily="2" charset="0"/>
                <a:ea typeface="+mn-ea"/>
                <a:cs typeface="Poppins" panose="02000000000000000000" pitchFamily="2" charset="0"/>
              </a:rPr>
              <a:t>Qué</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hicimos</a:t>
            </a:r>
            <a:r>
              <a:rPr lang="en-US" sz="2799">
                <a:latin typeface="Poppins" panose="02000000000000000000" pitchFamily="2" charset="0"/>
                <a:ea typeface="+mn-ea"/>
                <a:cs typeface="Poppins" panose="02000000000000000000" pitchFamily="2" charset="0"/>
              </a:rPr>
              <a:t> mal?</a:t>
            </a:r>
          </a:p>
          <a:p>
            <a:pPr fontAlgn="auto">
              <a:spcAft>
                <a:spcPts val="0"/>
              </a:spcAft>
              <a:defRPr/>
            </a:pPr>
            <a:r>
              <a:rPr lang="en-US" sz="2799" err="1">
                <a:latin typeface="Poppins" panose="02000000000000000000" pitchFamily="2" charset="0"/>
                <a:ea typeface="+mn-ea"/>
                <a:cs typeface="Poppins" panose="02000000000000000000" pitchFamily="2" charset="0"/>
              </a:rPr>
              <a:t>Cómo</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podemos</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cambiar</a:t>
            </a:r>
            <a:r>
              <a:rPr lang="en-US" sz="2799">
                <a:latin typeface="Poppins" panose="02000000000000000000" pitchFamily="2" charset="0"/>
                <a:ea typeface="+mn-ea"/>
                <a:cs typeface="Poppins" panose="02000000000000000000" pitchFamily="2" charset="0"/>
              </a:rPr>
              <a:t> lo que </a:t>
            </a:r>
            <a:r>
              <a:rPr lang="en-US" sz="2799" err="1">
                <a:latin typeface="Poppins" panose="02000000000000000000" pitchFamily="2" charset="0"/>
                <a:ea typeface="+mn-ea"/>
                <a:cs typeface="Poppins" panose="02000000000000000000" pitchFamily="2" charset="0"/>
              </a:rPr>
              <a:t>hicimos</a:t>
            </a:r>
            <a:r>
              <a:rPr lang="en-US" sz="2799">
                <a:latin typeface="Poppins" panose="02000000000000000000" pitchFamily="2" charset="0"/>
                <a:ea typeface="+mn-ea"/>
                <a:cs typeface="Poppins" panose="02000000000000000000" pitchFamily="2" charset="0"/>
              </a:rPr>
              <a:t> mal?</a:t>
            </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4114571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339529"/>
            <a:ext cx="11056132" cy="783908"/>
          </a:xfrm>
        </p:spPr>
        <p:txBody>
          <a:bodyPr/>
          <a:lstStyle/>
          <a:p>
            <a:pPr>
              <a:defRPr/>
            </a:pPr>
            <a:r>
              <a:rPr lang="en-US" sz="4400"/>
              <a:t>Sprint retrospective</a:t>
            </a:r>
            <a:endParaRPr lang="en-US" sz="4400">
              <a:solidFill>
                <a:srgbClr val="1D4BF1"/>
              </a:solidFill>
            </a:endParaRPr>
          </a:p>
        </p:txBody>
      </p:sp>
      <p:sp>
        <p:nvSpPr>
          <p:cNvPr id="3" name="Content Placeholder 2"/>
          <p:cNvSpPr>
            <a:spLocks noGrp="1"/>
          </p:cNvSpPr>
          <p:nvPr>
            <p:ph type="body" sz="quarter" idx="10"/>
          </p:nvPr>
        </p:nvSpPr>
        <p:spPr>
          <a:xfrm>
            <a:off x="914161" y="1300614"/>
            <a:ext cx="10665852" cy="5104070"/>
          </a:xfrm>
        </p:spPr>
        <p:txBody>
          <a:bodyPr/>
          <a:lstStyle/>
          <a:p>
            <a:pPr marL="457200" indent="-457200">
              <a:buFont typeface="Arial" panose="020B0604020202020204" pitchFamily="34" charset="0"/>
              <a:buChar char="•"/>
            </a:pPr>
            <a:r>
              <a:rPr lang="en-US" altLang="es-AR" sz="2800">
                <a:solidFill>
                  <a:srgbClr val="0B3CC8"/>
                </a:solidFill>
              </a:rPr>
              <a:t>Se </a:t>
            </a:r>
            <a:r>
              <a:rPr lang="en-US" altLang="es-AR" sz="2800" err="1">
                <a:solidFill>
                  <a:srgbClr val="0B3CC8"/>
                </a:solidFill>
              </a:rPr>
              <a:t>celebra</a:t>
            </a:r>
            <a:r>
              <a:rPr lang="en-US" altLang="es-AR" sz="2800">
                <a:solidFill>
                  <a:srgbClr val="0B3CC8"/>
                </a:solidFill>
              </a:rPr>
              <a:t> </a:t>
            </a:r>
            <a:r>
              <a:rPr lang="en-US" altLang="es-AR" sz="2800" err="1">
                <a:solidFill>
                  <a:srgbClr val="0B3CC8"/>
                </a:solidFill>
              </a:rPr>
              <a:t>luego</a:t>
            </a:r>
            <a:r>
              <a:rPr lang="en-US" altLang="es-AR" sz="2800">
                <a:solidFill>
                  <a:srgbClr val="0B3CC8"/>
                </a:solidFill>
              </a:rPr>
              <a:t> de </a:t>
            </a:r>
            <a:r>
              <a:rPr lang="en-US" altLang="es-AR" sz="2800" err="1">
                <a:solidFill>
                  <a:srgbClr val="0B3CC8"/>
                </a:solidFill>
              </a:rPr>
              <a:t>cada</a:t>
            </a:r>
            <a:r>
              <a:rPr lang="en-US" altLang="es-AR" sz="2800">
                <a:solidFill>
                  <a:srgbClr val="0B3CC8"/>
                </a:solidFill>
              </a:rPr>
              <a:t> sprint</a:t>
            </a:r>
          </a:p>
          <a:p>
            <a:pPr marL="457200" indent="-457200" eaLnBrk="1" hangingPunct="1">
              <a:buFont typeface="Arial" panose="020B0604020202020204" pitchFamily="34" charset="0"/>
              <a:buChar char="•"/>
            </a:pPr>
            <a:r>
              <a:rPr lang="en-US" altLang="es-AR" sz="2800">
                <a:solidFill>
                  <a:srgbClr val="0B3CC8"/>
                </a:solidFill>
              </a:rPr>
              <a:t>Hasta 45 </a:t>
            </a:r>
            <a:r>
              <a:rPr lang="en-US" altLang="es-AR" sz="2800" err="1">
                <a:solidFill>
                  <a:srgbClr val="0B3CC8"/>
                </a:solidFill>
              </a:rPr>
              <a:t>minutos</a:t>
            </a:r>
            <a:r>
              <a:rPr lang="en-US" altLang="es-AR" sz="2800">
                <a:solidFill>
                  <a:srgbClr val="0B3CC8"/>
                </a:solidFill>
              </a:rPr>
              <a:t> </a:t>
            </a:r>
            <a:r>
              <a:rPr lang="en-US" altLang="es-AR" sz="2800" err="1">
                <a:solidFill>
                  <a:srgbClr val="0B3CC8"/>
                </a:solidFill>
              </a:rPr>
              <a:t>por</a:t>
            </a:r>
            <a:r>
              <a:rPr lang="en-US" altLang="es-AR" sz="2800">
                <a:solidFill>
                  <a:srgbClr val="0B3CC8"/>
                </a:solidFill>
              </a:rPr>
              <a:t> </a:t>
            </a:r>
            <a:r>
              <a:rPr lang="en-US" altLang="es-AR" sz="2800" err="1">
                <a:solidFill>
                  <a:srgbClr val="0B3CC8"/>
                </a:solidFill>
              </a:rPr>
              <a:t>cada</a:t>
            </a:r>
            <a:r>
              <a:rPr lang="en-US" altLang="es-AR" sz="2800">
                <a:solidFill>
                  <a:srgbClr val="0B3CC8"/>
                </a:solidFill>
              </a:rPr>
              <a:t> </a:t>
            </a:r>
            <a:r>
              <a:rPr lang="en-US" altLang="es-AR" sz="2800" err="1">
                <a:solidFill>
                  <a:srgbClr val="0B3CC8"/>
                </a:solidFill>
              </a:rPr>
              <a:t>semana</a:t>
            </a:r>
            <a:r>
              <a:rPr lang="en-US" altLang="es-AR" sz="2800">
                <a:solidFill>
                  <a:srgbClr val="0B3CC8"/>
                </a:solidFill>
              </a:rPr>
              <a:t> de sprint, </a:t>
            </a:r>
            <a:r>
              <a:rPr lang="en-US" altLang="es-AR" sz="2800" err="1">
                <a:solidFill>
                  <a:srgbClr val="0B3CC8"/>
                </a:solidFill>
              </a:rPr>
              <a:t>en</a:t>
            </a:r>
            <a:r>
              <a:rPr lang="en-US" altLang="es-AR" sz="2800">
                <a:solidFill>
                  <a:srgbClr val="0B3CC8"/>
                </a:solidFill>
              </a:rPr>
              <a:t> general mucho </a:t>
            </a:r>
            <a:r>
              <a:rPr lang="en-US" altLang="es-AR" sz="2800" err="1">
                <a:solidFill>
                  <a:srgbClr val="0B3CC8"/>
                </a:solidFill>
              </a:rPr>
              <a:t>menos</a:t>
            </a:r>
            <a:endParaRPr lang="en-US" altLang="es-AR" sz="2800">
              <a:solidFill>
                <a:srgbClr val="0B3CC8"/>
              </a:solidFill>
            </a:endParaRPr>
          </a:p>
          <a:p>
            <a:pPr marL="457200" indent="-457200" eaLnBrk="1" hangingPunct="1">
              <a:buFont typeface="Arial" panose="020B0604020202020204" pitchFamily="34" charset="0"/>
              <a:buChar char="•"/>
            </a:pPr>
            <a:r>
              <a:rPr lang="en-US" altLang="es-AR" sz="2800">
                <a:solidFill>
                  <a:srgbClr val="0B3CC8"/>
                </a:solidFill>
              </a:rPr>
              <a:t>Dev team + Scrum Master</a:t>
            </a:r>
          </a:p>
          <a:p>
            <a:pPr marL="457200" indent="-457200" eaLnBrk="1" hangingPunct="1">
              <a:buFont typeface="Arial" panose="020B0604020202020204" pitchFamily="34" charset="0"/>
              <a:buChar char="•"/>
            </a:pPr>
            <a:r>
              <a:rPr lang="en-US" altLang="es-AR" sz="2800">
                <a:solidFill>
                  <a:srgbClr val="0B3CC8"/>
                </a:solidFill>
              </a:rPr>
              <a:t>Que </a:t>
            </a:r>
            <a:r>
              <a:rPr lang="en-US" altLang="es-AR" sz="2800" err="1">
                <a:solidFill>
                  <a:srgbClr val="0B3CC8"/>
                </a:solidFill>
              </a:rPr>
              <a:t>conservamos</a:t>
            </a:r>
            <a:r>
              <a:rPr lang="en-US" altLang="es-AR" sz="2800">
                <a:solidFill>
                  <a:srgbClr val="0B3CC8"/>
                </a:solidFill>
              </a:rPr>
              <a:t> del sprint anterior?</a:t>
            </a:r>
          </a:p>
          <a:p>
            <a:pPr marL="457200" indent="-457200" eaLnBrk="1" hangingPunct="1">
              <a:buFont typeface="Arial" panose="020B0604020202020204" pitchFamily="34" charset="0"/>
              <a:buChar char="•"/>
            </a:pPr>
            <a:r>
              <a:rPr lang="en-US" altLang="es-AR" sz="2800">
                <a:solidFill>
                  <a:srgbClr val="0B3CC8"/>
                </a:solidFill>
              </a:rPr>
              <a:t>Que </a:t>
            </a:r>
            <a:r>
              <a:rPr lang="en-US" altLang="es-AR" sz="2800" err="1">
                <a:solidFill>
                  <a:srgbClr val="0B3CC8"/>
                </a:solidFill>
              </a:rPr>
              <a:t>vamos</a:t>
            </a:r>
            <a:r>
              <a:rPr lang="en-US" altLang="es-AR" sz="2800">
                <a:solidFill>
                  <a:srgbClr val="0B3CC8"/>
                </a:solidFill>
              </a:rPr>
              <a:t> a </a:t>
            </a:r>
            <a:r>
              <a:rPr lang="en-US" altLang="es-AR" sz="2800" err="1">
                <a:solidFill>
                  <a:srgbClr val="0B3CC8"/>
                </a:solidFill>
              </a:rPr>
              <a:t>cambiar</a:t>
            </a:r>
            <a:r>
              <a:rPr lang="en-US" altLang="es-AR" sz="2800">
                <a:solidFill>
                  <a:srgbClr val="0B3CC8"/>
                </a:solidFill>
              </a:rPr>
              <a:t> para el sprint que </a:t>
            </a:r>
            <a:r>
              <a:rPr lang="en-US" altLang="es-AR" sz="2800" err="1">
                <a:solidFill>
                  <a:srgbClr val="0B3CC8"/>
                </a:solidFill>
              </a:rPr>
              <a:t>viene</a:t>
            </a:r>
            <a:r>
              <a:rPr lang="en-US" altLang="es-AR" sz="2800">
                <a:solidFill>
                  <a:srgbClr val="0B3CC8"/>
                </a:solidFill>
              </a:rPr>
              <a:t>?</a:t>
            </a:r>
          </a:p>
          <a:p>
            <a:pPr marL="457200" indent="-457200">
              <a:buFont typeface="Arial" panose="020B0604020202020204" pitchFamily="34" charset="0"/>
              <a:buChar char="•"/>
            </a:pPr>
            <a:r>
              <a:rPr lang="en-US" altLang="es-AR" sz="2800" err="1">
                <a:solidFill>
                  <a:srgbClr val="0B3CC8"/>
                </a:solidFill>
              </a:rPr>
              <a:t>Qué</a:t>
            </a:r>
            <a:r>
              <a:rPr lang="en-US" altLang="es-AR" sz="2800">
                <a:solidFill>
                  <a:srgbClr val="0B3CC8"/>
                </a:solidFill>
              </a:rPr>
              <a:t> </a:t>
            </a:r>
            <a:r>
              <a:rPr lang="en-US" altLang="es-AR" sz="2800" err="1">
                <a:solidFill>
                  <a:srgbClr val="0B3CC8"/>
                </a:solidFill>
              </a:rPr>
              <a:t>hicimos</a:t>
            </a:r>
            <a:r>
              <a:rPr lang="en-US" altLang="es-AR" sz="2800">
                <a:solidFill>
                  <a:srgbClr val="0B3CC8"/>
                </a:solidFill>
              </a:rPr>
              <a:t> </a:t>
            </a:r>
            <a:r>
              <a:rPr lang="en-US" altLang="es-AR" sz="2800" err="1">
                <a:solidFill>
                  <a:srgbClr val="0B3CC8"/>
                </a:solidFill>
              </a:rPr>
              <a:t>bien</a:t>
            </a:r>
            <a:r>
              <a:rPr lang="en-US" altLang="es-AR" sz="2800">
                <a:solidFill>
                  <a:srgbClr val="0B3CC8"/>
                </a:solidFill>
              </a:rPr>
              <a:t>, </a:t>
            </a:r>
            <a:r>
              <a:rPr lang="en-US" altLang="es-AR" sz="2800" err="1">
                <a:solidFill>
                  <a:srgbClr val="0B3CC8"/>
                </a:solidFill>
              </a:rPr>
              <a:t>qué</a:t>
            </a:r>
            <a:r>
              <a:rPr lang="en-US" altLang="es-AR" sz="2800">
                <a:solidFill>
                  <a:srgbClr val="0B3CC8"/>
                </a:solidFill>
              </a:rPr>
              <a:t> </a:t>
            </a:r>
            <a:r>
              <a:rPr lang="en-US" altLang="es-AR" sz="2800" err="1">
                <a:solidFill>
                  <a:srgbClr val="0B3CC8"/>
                </a:solidFill>
              </a:rPr>
              <a:t>hicimos</a:t>
            </a:r>
            <a:r>
              <a:rPr lang="en-US" altLang="es-AR" sz="2800">
                <a:solidFill>
                  <a:srgbClr val="0B3CC8"/>
                </a:solidFill>
              </a:rPr>
              <a:t> mal?</a:t>
            </a:r>
          </a:p>
          <a:p>
            <a:pPr marL="457200" indent="-457200">
              <a:buFont typeface="Arial" panose="020B0604020202020204" pitchFamily="34" charset="0"/>
              <a:buChar char="•"/>
            </a:pPr>
            <a:r>
              <a:rPr lang="en-US" altLang="es-AR" sz="2800" err="1">
                <a:solidFill>
                  <a:srgbClr val="0B3CC8"/>
                </a:solidFill>
              </a:rPr>
              <a:t>Qué</a:t>
            </a:r>
            <a:r>
              <a:rPr lang="en-US" altLang="es-AR" sz="2800">
                <a:solidFill>
                  <a:srgbClr val="0B3CC8"/>
                </a:solidFill>
              </a:rPr>
              <a:t> </a:t>
            </a:r>
            <a:r>
              <a:rPr lang="en-US" altLang="es-AR" sz="2800" err="1">
                <a:solidFill>
                  <a:srgbClr val="0B3CC8"/>
                </a:solidFill>
              </a:rPr>
              <a:t>deberiamos</a:t>
            </a:r>
            <a:r>
              <a:rPr lang="en-US" altLang="es-AR" sz="2800">
                <a:solidFill>
                  <a:srgbClr val="0B3CC8"/>
                </a:solidFill>
              </a:rPr>
              <a:t> </a:t>
            </a:r>
            <a:r>
              <a:rPr lang="en-US" altLang="es-AR" sz="2800" err="1">
                <a:solidFill>
                  <a:srgbClr val="0B3CC8"/>
                </a:solidFill>
              </a:rPr>
              <a:t>detener</a:t>
            </a:r>
            <a:r>
              <a:rPr lang="en-US" altLang="es-AR" sz="2800">
                <a:solidFill>
                  <a:srgbClr val="0B3CC8"/>
                </a:solidFill>
              </a:rPr>
              <a:t>/</a:t>
            </a:r>
            <a:r>
              <a:rPr lang="en-US" altLang="es-AR" sz="2800" err="1">
                <a:solidFill>
                  <a:srgbClr val="0B3CC8"/>
                </a:solidFill>
              </a:rPr>
              <a:t>comenzar</a:t>
            </a:r>
            <a:r>
              <a:rPr lang="en-US" altLang="es-AR" sz="2800">
                <a:solidFill>
                  <a:srgbClr val="0B3CC8"/>
                </a:solidFill>
              </a:rPr>
              <a:t>/</a:t>
            </a:r>
            <a:r>
              <a:rPr lang="en-US" altLang="es-AR" sz="2800" err="1">
                <a:solidFill>
                  <a:srgbClr val="0B3CC8"/>
                </a:solidFill>
              </a:rPr>
              <a:t>continuar</a:t>
            </a:r>
            <a:r>
              <a:rPr lang="en-US" altLang="es-AR" sz="2800">
                <a:solidFill>
                  <a:srgbClr val="0B3CC8"/>
                </a:solidFill>
              </a:rPr>
              <a:t>?</a:t>
            </a:r>
          </a:p>
          <a:p>
            <a:endParaRPr lang="en-US" altLang="es-AR" sz="2800">
              <a:solidFill>
                <a:srgbClr val="0B3CC8"/>
              </a:solidFill>
            </a:endParaRPr>
          </a:p>
          <a:p>
            <a:pPr marL="0" indent="0">
              <a:buNone/>
            </a:pPr>
            <a:r>
              <a:rPr lang="en-US" altLang="es-AR" sz="2000">
                <a:solidFill>
                  <a:srgbClr val="0B3CC8"/>
                </a:solidFill>
                <a:hlinkClick r:id="rId2"/>
              </a:rPr>
              <a:t>http://msdn.microsoft.com/en-us/library/jj620912(v=vs.110).aspx</a:t>
            </a:r>
            <a:r>
              <a:rPr lang="en-US" altLang="es-AR" sz="2000">
                <a:solidFill>
                  <a:srgbClr val="0B3CC8"/>
                </a:solidFill>
              </a:rPr>
              <a:t> </a:t>
            </a:r>
          </a:p>
        </p:txBody>
      </p:sp>
      <p:pic>
        <p:nvPicPr>
          <p:cNvPr id="4" name="Picture 3"/>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85301509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339529"/>
            <a:ext cx="11056132" cy="783908"/>
          </a:xfrm>
        </p:spPr>
        <p:txBody>
          <a:bodyPr/>
          <a:lstStyle/>
          <a:p>
            <a:pPr>
              <a:defRPr/>
            </a:pPr>
            <a:r>
              <a:rPr lang="en-US" sz="4400"/>
              <a:t>Sprint retrospective</a:t>
            </a:r>
            <a:endParaRPr lang="en-US" sz="4400">
              <a:solidFill>
                <a:srgbClr val="1D4BF1"/>
              </a:solidFill>
            </a:endParaRPr>
          </a:p>
        </p:txBody>
      </p:sp>
      <p:pic>
        <p:nvPicPr>
          <p:cNvPr id="3" name="Picture 2"/>
          <p:cNvPicPr>
            <a:picLocks noChangeAspect="1"/>
          </p:cNvPicPr>
          <p:nvPr/>
        </p:nvPicPr>
        <p:blipFill>
          <a:blip r:embed="rId2"/>
          <a:stretch>
            <a:fillRect/>
          </a:stretch>
        </p:blipFill>
        <p:spPr>
          <a:xfrm>
            <a:off x="1336674" y="2131963"/>
            <a:ext cx="3808532" cy="3442547"/>
          </a:xfrm>
          <a:prstGeom prst="rect">
            <a:avLst/>
          </a:prstGeom>
        </p:spPr>
      </p:pic>
      <p:pic>
        <p:nvPicPr>
          <p:cNvPr id="5" name="Picture 4"/>
          <p:cNvPicPr>
            <a:picLocks noChangeAspect="1"/>
          </p:cNvPicPr>
          <p:nvPr/>
        </p:nvPicPr>
        <p:blipFill>
          <a:blip r:embed="rId3"/>
          <a:stretch>
            <a:fillRect/>
          </a:stretch>
        </p:blipFill>
        <p:spPr>
          <a:xfrm>
            <a:off x="5852519" y="2548312"/>
            <a:ext cx="5724525" cy="2609850"/>
          </a:xfrm>
          <a:prstGeom prst="rect">
            <a:avLst/>
          </a:prstGeom>
        </p:spPr>
      </p:pic>
      <p:pic>
        <p:nvPicPr>
          <p:cNvPr id="6" name="Picture 5"/>
          <p:cNvPicPr>
            <a:picLocks noChangeAspect="1"/>
          </p:cNvPicPr>
          <p:nvPr/>
        </p:nvPicPr>
        <p:blipFill>
          <a:blip r:embed="rId4">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244646301"/>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978696" y="2421039"/>
            <a:ext cx="10237786" cy="685701"/>
          </a:xfrm>
        </p:spPr>
        <p:txBody>
          <a:bodyPr/>
          <a:lstStyle/>
          <a:p>
            <a:pPr eaLnBrk="1" hangingPunct="1"/>
            <a:r>
              <a:rPr lang="en-US" altLang="es-AR"/>
              <a:t>Scrum Artifacts</a:t>
            </a:r>
          </a:p>
        </p:txBody>
      </p:sp>
      <p:sp>
        <p:nvSpPr>
          <p:cNvPr id="6" name="Subtitle 4"/>
          <p:cNvSpPr txBox="1">
            <a:spLocks/>
          </p:cNvSpPr>
          <p:nvPr/>
        </p:nvSpPr>
        <p:spPr>
          <a:xfrm>
            <a:off x="1505168" y="3424959"/>
            <a:ext cx="10237786" cy="1526778"/>
          </a:xfrm>
          <a:prstGeom prst="rect">
            <a:avLst/>
          </a:prstGeom>
        </p:spPr>
        <p:txBody>
          <a:bodyPr rtlCol="0">
            <a:normAutofit/>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799">
                <a:ea typeface="+mn-ea"/>
              </a:rPr>
              <a:t>Product Backlog</a:t>
            </a:r>
          </a:p>
          <a:p>
            <a:pPr fontAlgn="auto">
              <a:spcAft>
                <a:spcPts val="0"/>
              </a:spcAft>
              <a:defRPr/>
            </a:pPr>
            <a:r>
              <a:rPr lang="en-US" sz="2799">
                <a:ea typeface="+mn-ea"/>
              </a:rPr>
              <a:t>Sprint Backlog</a:t>
            </a:r>
          </a:p>
          <a:p>
            <a:pPr fontAlgn="auto">
              <a:spcAft>
                <a:spcPts val="0"/>
              </a:spcAft>
              <a:defRPr/>
            </a:pPr>
            <a:r>
              <a:rPr lang="en-US" sz="2799">
                <a:ea typeface="+mn-ea"/>
              </a:rPr>
              <a:t>Burndown Chart</a:t>
            </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2186099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683921" y="2590866"/>
            <a:ext cx="7915418" cy="913858"/>
          </a:xfrm>
        </p:spPr>
        <p:txBody>
          <a:bodyPr/>
          <a:lstStyle/>
          <a:p>
            <a:pPr eaLnBrk="1" hangingPunct="1"/>
            <a:r>
              <a:rPr lang="en-US" altLang="es-AR" sz="6598"/>
              <a:t>Product Backlog</a:t>
            </a:r>
          </a:p>
        </p:txBody>
      </p:sp>
      <p:sp>
        <p:nvSpPr>
          <p:cNvPr id="8" name="Subtitle 3"/>
          <p:cNvSpPr txBox="1">
            <a:spLocks/>
          </p:cNvSpPr>
          <p:nvPr/>
        </p:nvSpPr>
        <p:spPr>
          <a:xfrm>
            <a:off x="1884911" y="3809749"/>
            <a:ext cx="9494289" cy="586760"/>
          </a:xfrm>
          <a:prstGeom prst="rect">
            <a:avLst/>
          </a:prstGeom>
        </p:spPr>
        <p:txBody>
          <a:bodyPr rtlCol="0">
            <a:normAutofit/>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799" err="1">
                <a:latin typeface="Poppins" panose="02000000000000000000" pitchFamily="2" charset="0"/>
                <a:ea typeface="+mn-ea"/>
                <a:cs typeface="Poppins" panose="02000000000000000000" pitchFamily="2" charset="0"/>
              </a:rPr>
              <a:t>Lista</a:t>
            </a:r>
            <a:r>
              <a:rPr lang="en-US" sz="2799">
                <a:latin typeface="Poppins" panose="02000000000000000000" pitchFamily="2" charset="0"/>
                <a:ea typeface="+mn-ea"/>
                <a:cs typeface="Poppins" panose="02000000000000000000" pitchFamily="2" charset="0"/>
              </a:rPr>
              <a:t> de </a:t>
            </a:r>
            <a:r>
              <a:rPr lang="en-US" sz="2799" err="1">
                <a:latin typeface="Poppins" panose="02000000000000000000" pitchFamily="2" charset="0"/>
                <a:ea typeface="+mn-ea"/>
                <a:cs typeface="Poppins" panose="02000000000000000000" pitchFamily="2" charset="0"/>
              </a:rPr>
              <a:t>elementos</a:t>
            </a:r>
            <a:r>
              <a:rPr lang="en-US" sz="2799">
                <a:latin typeface="Poppins" panose="02000000000000000000" pitchFamily="2" charset="0"/>
                <a:ea typeface="+mn-ea"/>
                <a:cs typeface="Poppins" panose="02000000000000000000" pitchFamily="2" charset="0"/>
              </a:rPr>
              <a:t> de </a:t>
            </a:r>
            <a:r>
              <a:rPr lang="en-US" sz="2799" err="1">
                <a:latin typeface="Poppins" panose="02000000000000000000" pitchFamily="2" charset="0"/>
                <a:ea typeface="+mn-ea"/>
                <a:cs typeface="Poppins" panose="02000000000000000000" pitchFamily="2" charset="0"/>
              </a:rPr>
              <a:t>trabajo</a:t>
            </a:r>
            <a:r>
              <a:rPr lang="en-US" sz="2799">
                <a:latin typeface="Poppins" panose="02000000000000000000" pitchFamily="2" charset="0"/>
                <a:ea typeface="+mn-ea"/>
                <a:cs typeface="Poppins" panose="02000000000000000000" pitchFamily="2" charset="0"/>
              </a:rPr>
              <a:t> de </a:t>
            </a:r>
            <a:r>
              <a:rPr lang="en-US" sz="2799" err="1">
                <a:latin typeface="Poppins" panose="02000000000000000000" pitchFamily="2" charset="0"/>
                <a:ea typeface="+mn-ea"/>
                <a:cs typeface="Poppins" panose="02000000000000000000" pitchFamily="2" charset="0"/>
              </a:rPr>
              <a:t>todo</a:t>
            </a:r>
            <a:r>
              <a:rPr lang="en-US" sz="2799">
                <a:latin typeface="Poppins" panose="02000000000000000000" pitchFamily="2" charset="0"/>
                <a:ea typeface="+mn-ea"/>
                <a:cs typeface="Poppins" panose="02000000000000000000" pitchFamily="2" charset="0"/>
              </a:rPr>
              <a:t> el Proyecto.</a:t>
            </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55237317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339529"/>
            <a:ext cx="11056132" cy="783908"/>
          </a:xfrm>
        </p:spPr>
        <p:txBody>
          <a:bodyPr/>
          <a:lstStyle/>
          <a:p>
            <a:pPr>
              <a:defRPr/>
            </a:pPr>
            <a:r>
              <a:rPr lang="en-US" sz="4400"/>
              <a:t>Product backlog</a:t>
            </a:r>
            <a:endParaRPr lang="en-US" sz="4400">
              <a:solidFill>
                <a:srgbClr val="1D4BF1"/>
              </a:solidFill>
            </a:endParaRPr>
          </a:p>
        </p:txBody>
      </p:sp>
      <p:sp>
        <p:nvSpPr>
          <p:cNvPr id="3" name="Content Placeholder 2"/>
          <p:cNvSpPr>
            <a:spLocks noGrp="1"/>
          </p:cNvSpPr>
          <p:nvPr>
            <p:ph type="body" sz="quarter" idx="10"/>
          </p:nvPr>
        </p:nvSpPr>
        <p:spPr>
          <a:xfrm>
            <a:off x="760692" y="1874867"/>
            <a:ext cx="10665852" cy="4875530"/>
          </a:xfrm>
        </p:spPr>
        <p:txBody>
          <a:bodyPr/>
          <a:lstStyle/>
          <a:p>
            <a:pPr marL="549110" indent="-295186">
              <a:lnSpc>
                <a:spcPct val="80000"/>
              </a:lnSpc>
              <a:buFont typeface="Lucida Grande" charset="0"/>
              <a:buChar char="•"/>
              <a:tabLst>
                <a:tab pos="1187094" algn="l"/>
              </a:tabLst>
              <a:defRPr/>
            </a:pPr>
            <a:r>
              <a:rPr lang="en-US" sz="2800">
                <a:solidFill>
                  <a:srgbClr val="0B3CC8"/>
                </a:solidFill>
                <a:sym typeface="Gill Sans" charset="0"/>
              </a:rPr>
              <a:t>Los </a:t>
            </a:r>
            <a:r>
              <a:rPr lang="en-US" sz="2800" err="1">
                <a:solidFill>
                  <a:srgbClr val="0B3CC8"/>
                </a:solidFill>
                <a:sym typeface="Gill Sans" charset="0"/>
              </a:rPr>
              <a:t>requerimientos</a:t>
            </a:r>
            <a:r>
              <a:rPr lang="en-US" sz="2800">
                <a:solidFill>
                  <a:srgbClr val="0B3CC8"/>
                </a:solidFill>
                <a:sym typeface="Gill Sans" charset="0"/>
              </a:rPr>
              <a:t> que </a:t>
            </a:r>
            <a:r>
              <a:rPr lang="en-US" sz="2800" err="1">
                <a:solidFill>
                  <a:srgbClr val="0B3CC8"/>
                </a:solidFill>
                <a:sym typeface="Gill Sans" charset="0"/>
              </a:rPr>
              <a:t>definen</a:t>
            </a:r>
            <a:r>
              <a:rPr lang="en-US" sz="2800">
                <a:solidFill>
                  <a:srgbClr val="0B3CC8"/>
                </a:solidFill>
                <a:sym typeface="Gill Sans" charset="0"/>
              </a:rPr>
              <a:t> el Proyecto.</a:t>
            </a:r>
          </a:p>
          <a:p>
            <a:pPr marL="549110" indent="-295186">
              <a:lnSpc>
                <a:spcPct val="80000"/>
              </a:lnSpc>
              <a:spcBef>
                <a:spcPts val="1400"/>
              </a:spcBef>
              <a:buFont typeface="Lucida Grande" charset="0"/>
              <a:buChar char="•"/>
              <a:tabLst>
                <a:tab pos="1187094" algn="l"/>
              </a:tabLst>
              <a:defRPr/>
            </a:pPr>
            <a:r>
              <a:rPr lang="en-US" sz="2800" err="1">
                <a:solidFill>
                  <a:srgbClr val="0B3CC8"/>
                </a:solidFill>
                <a:sym typeface="Gill Sans" charset="0"/>
              </a:rPr>
              <a:t>Una</a:t>
            </a:r>
            <a:r>
              <a:rPr lang="en-US" sz="2800">
                <a:solidFill>
                  <a:srgbClr val="0B3CC8"/>
                </a:solidFill>
                <a:sym typeface="Gill Sans" charset="0"/>
              </a:rPr>
              <a:t> </a:t>
            </a:r>
            <a:r>
              <a:rPr lang="en-US" sz="2800" err="1">
                <a:solidFill>
                  <a:srgbClr val="0B3CC8"/>
                </a:solidFill>
                <a:sym typeface="Gill Sans" charset="0"/>
              </a:rPr>
              <a:t>lista</a:t>
            </a:r>
            <a:r>
              <a:rPr lang="en-US" sz="2800">
                <a:solidFill>
                  <a:srgbClr val="0B3CC8"/>
                </a:solidFill>
                <a:sym typeface="Gill Sans" charset="0"/>
              </a:rPr>
              <a:t> de </a:t>
            </a:r>
            <a:r>
              <a:rPr lang="en-US" sz="2800" err="1">
                <a:solidFill>
                  <a:srgbClr val="0B3CC8"/>
                </a:solidFill>
                <a:sym typeface="Gill Sans" charset="0"/>
              </a:rPr>
              <a:t>todo</a:t>
            </a:r>
            <a:r>
              <a:rPr lang="en-US" sz="2800">
                <a:solidFill>
                  <a:srgbClr val="0B3CC8"/>
                </a:solidFill>
                <a:sym typeface="Gill Sans" charset="0"/>
              </a:rPr>
              <a:t> el </a:t>
            </a:r>
            <a:r>
              <a:rPr lang="en-US" sz="2800" err="1">
                <a:solidFill>
                  <a:srgbClr val="0B3CC8"/>
                </a:solidFill>
                <a:sym typeface="Gill Sans" charset="0"/>
              </a:rPr>
              <a:t>trabajo</a:t>
            </a:r>
            <a:r>
              <a:rPr lang="en-US" sz="2800">
                <a:solidFill>
                  <a:srgbClr val="0B3CC8"/>
                </a:solidFill>
                <a:sym typeface="Gill Sans" charset="0"/>
              </a:rPr>
              <a:t> </a:t>
            </a:r>
            <a:r>
              <a:rPr lang="en-US" sz="2800" err="1">
                <a:solidFill>
                  <a:srgbClr val="0B3CC8"/>
                </a:solidFill>
                <a:sym typeface="Gill Sans" charset="0"/>
              </a:rPr>
              <a:t>deseado</a:t>
            </a:r>
            <a:r>
              <a:rPr lang="en-US" sz="2800">
                <a:solidFill>
                  <a:srgbClr val="0B3CC8"/>
                </a:solidFill>
                <a:sym typeface="Gill Sans" charset="0"/>
              </a:rPr>
              <a:t> </a:t>
            </a:r>
            <a:r>
              <a:rPr lang="en-US" sz="2800" err="1">
                <a:solidFill>
                  <a:srgbClr val="0B3CC8"/>
                </a:solidFill>
                <a:sym typeface="Gill Sans" charset="0"/>
              </a:rPr>
              <a:t>en</a:t>
            </a:r>
            <a:r>
              <a:rPr lang="en-US" sz="2800">
                <a:solidFill>
                  <a:srgbClr val="0B3CC8"/>
                </a:solidFill>
                <a:sym typeface="Gill Sans" charset="0"/>
              </a:rPr>
              <a:t> el Proyecto, </a:t>
            </a:r>
            <a:r>
              <a:rPr lang="en-US" sz="2800" err="1">
                <a:solidFill>
                  <a:srgbClr val="0B3CC8"/>
                </a:solidFill>
                <a:sym typeface="Gill Sans" charset="0"/>
              </a:rPr>
              <a:t>Estimado</a:t>
            </a:r>
            <a:r>
              <a:rPr lang="en-US" sz="2800">
                <a:solidFill>
                  <a:srgbClr val="0B3CC8"/>
                </a:solidFill>
                <a:sym typeface="Gill Sans" charset="0"/>
              </a:rPr>
              <a:t>.</a:t>
            </a:r>
          </a:p>
          <a:p>
            <a:pPr marL="549110" indent="-295186">
              <a:lnSpc>
                <a:spcPct val="80000"/>
              </a:lnSpc>
              <a:spcBef>
                <a:spcPts val="1400"/>
              </a:spcBef>
              <a:buFont typeface="Lucida Grande" charset="0"/>
              <a:buChar char="•"/>
              <a:tabLst>
                <a:tab pos="1187094" algn="l"/>
              </a:tabLst>
              <a:defRPr/>
            </a:pPr>
            <a:r>
              <a:rPr lang="en-US" sz="2800" err="1">
                <a:solidFill>
                  <a:srgbClr val="0B3CC8"/>
                </a:solidFill>
                <a:sym typeface="Gill Sans" charset="0"/>
              </a:rPr>
              <a:t>Idealmente</a:t>
            </a:r>
            <a:r>
              <a:rPr lang="en-US" sz="2800">
                <a:solidFill>
                  <a:srgbClr val="0B3CC8"/>
                </a:solidFill>
                <a:sym typeface="Gill Sans" charset="0"/>
              </a:rPr>
              <a:t> </a:t>
            </a:r>
            <a:r>
              <a:rPr lang="en-US" sz="2800" err="1">
                <a:solidFill>
                  <a:srgbClr val="0B3CC8"/>
                </a:solidFill>
                <a:sym typeface="Gill Sans" charset="0"/>
              </a:rPr>
              <a:t>expresado</a:t>
            </a:r>
            <a:r>
              <a:rPr lang="en-US" sz="2800">
                <a:solidFill>
                  <a:srgbClr val="0B3CC8"/>
                </a:solidFill>
                <a:sym typeface="Gill Sans" charset="0"/>
              </a:rPr>
              <a:t> </a:t>
            </a:r>
            <a:r>
              <a:rPr lang="en-US" sz="2800" err="1">
                <a:solidFill>
                  <a:srgbClr val="0B3CC8"/>
                </a:solidFill>
                <a:sym typeface="Gill Sans" charset="0"/>
              </a:rPr>
              <a:t>tal</a:t>
            </a:r>
            <a:r>
              <a:rPr lang="en-US" sz="2800">
                <a:solidFill>
                  <a:srgbClr val="0B3CC8"/>
                </a:solidFill>
                <a:sym typeface="Gill Sans" charset="0"/>
              </a:rPr>
              <a:t> que </a:t>
            </a:r>
            <a:r>
              <a:rPr lang="en-US" sz="2800" err="1">
                <a:solidFill>
                  <a:srgbClr val="0B3CC8"/>
                </a:solidFill>
                <a:sym typeface="Gill Sans" charset="0"/>
              </a:rPr>
              <a:t>cada</a:t>
            </a:r>
            <a:r>
              <a:rPr lang="en-US" sz="2800">
                <a:solidFill>
                  <a:srgbClr val="0B3CC8"/>
                </a:solidFill>
                <a:sym typeface="Gill Sans" charset="0"/>
              </a:rPr>
              <a:t> item </a:t>
            </a:r>
            <a:r>
              <a:rPr lang="en-US" sz="2800" err="1">
                <a:solidFill>
                  <a:srgbClr val="0B3CC8"/>
                </a:solidFill>
                <a:sym typeface="Gill Sans" charset="0"/>
              </a:rPr>
              <a:t>tenga</a:t>
            </a:r>
            <a:r>
              <a:rPr lang="en-US" sz="2800">
                <a:solidFill>
                  <a:srgbClr val="0B3CC8"/>
                </a:solidFill>
                <a:sym typeface="Gill Sans" charset="0"/>
              </a:rPr>
              <a:t> valor para </a:t>
            </a:r>
            <a:r>
              <a:rPr lang="en-US" sz="2800" err="1">
                <a:solidFill>
                  <a:srgbClr val="0B3CC8"/>
                </a:solidFill>
                <a:sym typeface="Gill Sans" charset="0"/>
              </a:rPr>
              <a:t>los</a:t>
            </a:r>
            <a:r>
              <a:rPr lang="en-US" sz="2800">
                <a:solidFill>
                  <a:srgbClr val="0B3CC8"/>
                </a:solidFill>
                <a:sym typeface="Gill Sans" charset="0"/>
              </a:rPr>
              <a:t> </a:t>
            </a:r>
            <a:r>
              <a:rPr lang="en-US" sz="2800" err="1">
                <a:solidFill>
                  <a:srgbClr val="0B3CC8"/>
                </a:solidFill>
                <a:sym typeface="Gill Sans" charset="0"/>
              </a:rPr>
              <a:t>usuarios</a:t>
            </a:r>
            <a:r>
              <a:rPr lang="en-US" sz="2800">
                <a:solidFill>
                  <a:srgbClr val="0B3CC8"/>
                </a:solidFill>
                <a:sym typeface="Gill Sans" charset="0"/>
              </a:rPr>
              <a:t> o </a:t>
            </a:r>
            <a:r>
              <a:rPr lang="en-US" sz="2800" err="1">
                <a:solidFill>
                  <a:srgbClr val="0B3CC8"/>
                </a:solidFill>
                <a:sym typeface="Gill Sans" charset="0"/>
              </a:rPr>
              <a:t>clientes</a:t>
            </a:r>
            <a:r>
              <a:rPr lang="en-US" sz="2800">
                <a:solidFill>
                  <a:srgbClr val="0B3CC8"/>
                </a:solidFill>
                <a:sym typeface="Gill Sans" charset="0"/>
              </a:rPr>
              <a:t> del </a:t>
            </a:r>
            <a:r>
              <a:rPr lang="en-US" sz="2800" err="1">
                <a:solidFill>
                  <a:srgbClr val="0B3CC8"/>
                </a:solidFill>
                <a:sym typeface="Gill Sans" charset="0"/>
              </a:rPr>
              <a:t>producto</a:t>
            </a:r>
            <a:r>
              <a:rPr lang="en-US" sz="2800">
                <a:solidFill>
                  <a:srgbClr val="0B3CC8"/>
                </a:solidFill>
                <a:sym typeface="Gill Sans" charset="0"/>
              </a:rPr>
              <a:t>.</a:t>
            </a:r>
          </a:p>
          <a:p>
            <a:pPr marL="549110" indent="-295186">
              <a:lnSpc>
                <a:spcPct val="80000"/>
              </a:lnSpc>
              <a:spcBef>
                <a:spcPts val="1400"/>
              </a:spcBef>
              <a:buFont typeface="Lucida Grande" charset="0"/>
              <a:buChar char="•"/>
              <a:tabLst>
                <a:tab pos="1187094" algn="l"/>
              </a:tabLst>
              <a:defRPr/>
            </a:pPr>
            <a:r>
              <a:rPr lang="en-US" sz="2800" err="1">
                <a:solidFill>
                  <a:srgbClr val="0B3CC8"/>
                </a:solidFill>
                <a:sym typeface="Gill Sans" charset="0"/>
              </a:rPr>
              <a:t>Priorizado</a:t>
            </a:r>
            <a:r>
              <a:rPr lang="en-US" sz="2800">
                <a:solidFill>
                  <a:srgbClr val="0B3CC8"/>
                </a:solidFill>
                <a:sym typeface="Gill Sans" charset="0"/>
              </a:rPr>
              <a:t> </a:t>
            </a:r>
            <a:r>
              <a:rPr lang="en-US" sz="2800" err="1">
                <a:solidFill>
                  <a:srgbClr val="0B3CC8"/>
                </a:solidFill>
                <a:sym typeface="Gill Sans" charset="0"/>
              </a:rPr>
              <a:t>por</a:t>
            </a:r>
            <a:r>
              <a:rPr lang="en-US" sz="2800">
                <a:solidFill>
                  <a:srgbClr val="0B3CC8"/>
                </a:solidFill>
                <a:sym typeface="Gill Sans" charset="0"/>
              </a:rPr>
              <a:t> el PO.</a:t>
            </a:r>
          </a:p>
          <a:p>
            <a:pPr marL="549110" indent="-295186">
              <a:lnSpc>
                <a:spcPct val="80000"/>
              </a:lnSpc>
              <a:spcBef>
                <a:spcPts val="1400"/>
              </a:spcBef>
              <a:buFont typeface="Lucida Grande" charset="0"/>
              <a:buChar char="•"/>
              <a:tabLst>
                <a:tab pos="1187094" algn="l"/>
              </a:tabLst>
              <a:defRPr/>
            </a:pPr>
            <a:r>
              <a:rPr lang="en-US" sz="2800" err="1">
                <a:solidFill>
                  <a:srgbClr val="0B3CC8"/>
                </a:solidFill>
                <a:sym typeface="Gill Sans" charset="0"/>
              </a:rPr>
              <a:t>Repriorizado</a:t>
            </a:r>
            <a:r>
              <a:rPr lang="en-US" sz="2800">
                <a:solidFill>
                  <a:srgbClr val="0B3CC8"/>
                </a:solidFill>
                <a:sym typeface="Gill Sans" charset="0"/>
              </a:rPr>
              <a:t> al </a:t>
            </a:r>
            <a:r>
              <a:rPr lang="en-US" sz="2800" err="1">
                <a:solidFill>
                  <a:srgbClr val="0B3CC8"/>
                </a:solidFill>
                <a:sym typeface="Gill Sans" charset="0"/>
              </a:rPr>
              <a:t>comienzo</a:t>
            </a:r>
            <a:r>
              <a:rPr lang="en-US" sz="2800">
                <a:solidFill>
                  <a:srgbClr val="0B3CC8"/>
                </a:solidFill>
                <a:sym typeface="Gill Sans" charset="0"/>
              </a:rPr>
              <a:t> de </a:t>
            </a:r>
            <a:r>
              <a:rPr lang="en-US" sz="2800" err="1">
                <a:solidFill>
                  <a:srgbClr val="0B3CC8"/>
                </a:solidFill>
                <a:sym typeface="Gill Sans" charset="0"/>
              </a:rPr>
              <a:t>cada</a:t>
            </a:r>
            <a:r>
              <a:rPr lang="en-US" sz="2800">
                <a:solidFill>
                  <a:srgbClr val="0B3CC8"/>
                </a:solidFill>
                <a:sym typeface="Gill Sans" charset="0"/>
              </a:rPr>
              <a:t> sprint, </a:t>
            </a:r>
            <a:r>
              <a:rPr lang="en-US" sz="2800" err="1">
                <a:solidFill>
                  <a:srgbClr val="0B3CC8"/>
                </a:solidFill>
                <a:sym typeface="Gill Sans" charset="0"/>
              </a:rPr>
              <a:t>está</a:t>
            </a:r>
            <a:r>
              <a:rPr lang="en-US" sz="2800">
                <a:solidFill>
                  <a:srgbClr val="0B3CC8"/>
                </a:solidFill>
                <a:sym typeface="Gill Sans" charset="0"/>
              </a:rPr>
              <a:t> </a:t>
            </a:r>
            <a:r>
              <a:rPr lang="en-US" sz="2800" err="1">
                <a:solidFill>
                  <a:srgbClr val="0B3CC8"/>
                </a:solidFill>
                <a:sym typeface="Gill Sans" charset="0"/>
              </a:rPr>
              <a:t>en</a:t>
            </a:r>
            <a:r>
              <a:rPr lang="en-US" sz="2800">
                <a:solidFill>
                  <a:srgbClr val="0B3CC8"/>
                </a:solidFill>
                <a:sym typeface="Gill Sans" charset="0"/>
              </a:rPr>
              <a:t> </a:t>
            </a:r>
            <a:r>
              <a:rPr lang="en-US" sz="2800" err="1">
                <a:solidFill>
                  <a:srgbClr val="0B3CC8"/>
                </a:solidFill>
                <a:sym typeface="Gill Sans" charset="0"/>
              </a:rPr>
              <a:t>constante</a:t>
            </a:r>
            <a:r>
              <a:rPr lang="en-US" sz="2800">
                <a:solidFill>
                  <a:srgbClr val="0B3CC8"/>
                </a:solidFill>
                <a:sym typeface="Gill Sans" charset="0"/>
              </a:rPr>
              <a:t> </a:t>
            </a:r>
            <a:r>
              <a:rPr lang="en-US" sz="2800" err="1">
                <a:solidFill>
                  <a:srgbClr val="0B3CC8"/>
                </a:solidFill>
                <a:sym typeface="Gill Sans" charset="0"/>
              </a:rPr>
              <a:t>movimiento</a:t>
            </a:r>
            <a:r>
              <a:rPr lang="en-US" sz="2800">
                <a:solidFill>
                  <a:srgbClr val="0B3CC8"/>
                </a:solidFill>
                <a:sym typeface="Gill Sans" charset="0"/>
              </a:rPr>
              <a:t>.</a:t>
            </a:r>
          </a:p>
          <a:p>
            <a:pPr marL="549110" indent="-295186">
              <a:lnSpc>
                <a:spcPct val="80000"/>
              </a:lnSpc>
              <a:spcBef>
                <a:spcPts val="1400"/>
              </a:spcBef>
              <a:buFont typeface="Lucida Grande" charset="0"/>
              <a:buChar char="•"/>
              <a:tabLst>
                <a:tab pos="1187094" algn="l"/>
              </a:tabLst>
              <a:defRPr/>
            </a:pPr>
            <a:r>
              <a:rPr lang="en-US" sz="2800" err="1">
                <a:solidFill>
                  <a:srgbClr val="0B3CC8"/>
                </a:solidFill>
                <a:sym typeface="Gill Sans" charset="0"/>
              </a:rPr>
              <a:t>Incluye</a:t>
            </a:r>
            <a:r>
              <a:rPr lang="en-US" sz="2800">
                <a:solidFill>
                  <a:srgbClr val="0B3CC8"/>
                </a:solidFill>
                <a:sym typeface="Gill Sans" charset="0"/>
              </a:rPr>
              <a:t>: user stories, bugs, research (spikes - </a:t>
            </a:r>
            <a:r>
              <a:rPr lang="en-US" sz="2800" err="1">
                <a:solidFill>
                  <a:srgbClr val="0B3CC8"/>
                </a:solidFill>
                <a:sym typeface="Gill Sans" charset="0"/>
              </a:rPr>
              <a:t>poc</a:t>
            </a:r>
            <a:r>
              <a:rPr lang="en-US" sz="2800">
                <a:solidFill>
                  <a:srgbClr val="0B3CC8"/>
                </a:solidFill>
                <a:sym typeface="Gill Sans" charset="0"/>
              </a:rPr>
              <a:t>), engineering tasks.</a:t>
            </a:r>
          </a:p>
          <a:p>
            <a:pPr marL="549110" indent="-295186">
              <a:lnSpc>
                <a:spcPct val="80000"/>
              </a:lnSpc>
              <a:spcBef>
                <a:spcPts val="1400"/>
              </a:spcBef>
              <a:buFont typeface="Lucida Grande" charset="0"/>
              <a:buChar char="•"/>
              <a:tabLst>
                <a:tab pos="1187094" algn="l"/>
              </a:tabLst>
              <a:defRPr/>
            </a:pPr>
            <a:endParaRPr lang="en-US" sz="2800">
              <a:solidFill>
                <a:srgbClr val="0B3CC8"/>
              </a:solidFill>
              <a:sym typeface="Gill Sans" charset="0"/>
            </a:endParaRPr>
          </a:p>
          <a:p>
            <a:pPr marL="253924" indent="0">
              <a:lnSpc>
                <a:spcPct val="80000"/>
              </a:lnSpc>
              <a:spcBef>
                <a:spcPts val="1400"/>
              </a:spcBef>
              <a:buNone/>
              <a:tabLst>
                <a:tab pos="1187094" algn="l"/>
              </a:tabLst>
              <a:defRPr/>
            </a:pPr>
            <a:r>
              <a:rPr lang="en-US" sz="2000">
                <a:solidFill>
                  <a:srgbClr val="0B3CC8"/>
                </a:solidFill>
                <a:sym typeface="Gill Sans" charset="0"/>
                <a:hlinkClick r:id="rId2"/>
              </a:rPr>
              <a:t>http://msdn.microsoft.com/en-us/library/hh765980(v=vs.110).aspx</a:t>
            </a:r>
            <a:r>
              <a:rPr lang="en-US" sz="2000">
                <a:solidFill>
                  <a:srgbClr val="0B3CC8"/>
                </a:solidFill>
                <a:sym typeface="Gill Sans" charset="0"/>
              </a:rPr>
              <a:t> </a:t>
            </a:r>
          </a:p>
          <a:p>
            <a:pPr marL="0" indent="0" eaLnBrk="1" hangingPunct="1">
              <a:buNone/>
            </a:pPr>
            <a:endParaRPr lang="en-US" altLang="es-AR" sz="2800">
              <a:solidFill>
                <a:srgbClr val="0B3CC8"/>
              </a:solidFill>
            </a:endParaRPr>
          </a:p>
          <a:p>
            <a:pPr eaLnBrk="1" hangingPunct="1"/>
            <a:endParaRPr lang="en-US" altLang="es-AR" sz="2800">
              <a:solidFill>
                <a:srgbClr val="0B3CC8"/>
              </a:solidFill>
            </a:endParaRPr>
          </a:p>
        </p:txBody>
      </p:sp>
      <p:pic>
        <p:nvPicPr>
          <p:cNvPr id="4" name="Picture 3"/>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6695305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70000" contrast="-70000"/>
          </a:blip>
          <a:stretch>
            <a:fillRect/>
          </a:stretch>
        </p:blipFill>
        <p:spPr>
          <a:xfrm>
            <a:off x="10910718" y="324355"/>
            <a:ext cx="841409" cy="846524"/>
          </a:xfrm>
          <a:prstGeom prst="rect">
            <a:avLst/>
          </a:prstGeom>
        </p:spPr>
      </p:pic>
      <p:pic>
        <p:nvPicPr>
          <p:cNvPr id="2" name="Picture 3">
            <a:extLst>
              <a:ext uri="{FF2B5EF4-FFF2-40B4-BE49-F238E27FC236}">
                <a16:creationId xmlns:a16="http://schemas.microsoft.com/office/drawing/2014/main" id="{C86C3BE8-F811-426F-8D12-DC8A0B2F0F54}"/>
              </a:ext>
            </a:extLst>
          </p:cNvPr>
          <p:cNvPicPr>
            <a:picLocks noChangeAspect="1"/>
          </p:cNvPicPr>
          <p:nvPr/>
        </p:nvPicPr>
        <p:blipFill>
          <a:blip r:embed="rId3"/>
          <a:stretch>
            <a:fillRect/>
          </a:stretch>
        </p:blipFill>
        <p:spPr>
          <a:xfrm>
            <a:off x="3713446" y="2222023"/>
            <a:ext cx="3767222" cy="2741639"/>
          </a:xfrm>
          <a:prstGeom prst="rect">
            <a:avLst/>
          </a:prstGeom>
        </p:spPr>
      </p:pic>
    </p:spTree>
    <p:extLst>
      <p:ext uri="{BB962C8B-B14F-4D97-AF65-F5344CB8AC3E}">
        <p14:creationId xmlns:p14="http://schemas.microsoft.com/office/powerpoint/2010/main" val="22597124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339529"/>
            <a:ext cx="11056132" cy="783908"/>
          </a:xfrm>
        </p:spPr>
        <p:txBody>
          <a:bodyPr/>
          <a:lstStyle/>
          <a:p>
            <a:pPr>
              <a:defRPr/>
            </a:pPr>
            <a:r>
              <a:rPr lang="en-US" sz="4400"/>
              <a:t>Product backlog items</a:t>
            </a:r>
            <a:endParaRPr lang="en-US" sz="4400">
              <a:solidFill>
                <a:srgbClr val="1D4BF1"/>
              </a:solidFill>
            </a:endParaRPr>
          </a:p>
        </p:txBody>
      </p:sp>
      <p:sp>
        <p:nvSpPr>
          <p:cNvPr id="3" name="Content Placeholder 2"/>
          <p:cNvSpPr>
            <a:spLocks noGrp="1"/>
          </p:cNvSpPr>
          <p:nvPr>
            <p:ph type="body" sz="quarter" idx="10"/>
          </p:nvPr>
        </p:nvSpPr>
        <p:spPr>
          <a:xfrm>
            <a:off x="4494510" y="1535211"/>
            <a:ext cx="7237115" cy="2123522"/>
          </a:xfrm>
        </p:spPr>
        <p:txBody>
          <a:bodyPr/>
          <a:lstStyle/>
          <a:p>
            <a:pPr eaLnBrk="1" hangingPunct="1"/>
            <a:r>
              <a:rPr lang="en-US" altLang="es-AR" sz="1999" b="1" spc="300">
                <a:solidFill>
                  <a:srgbClr val="FF0000"/>
                </a:solidFill>
                <a:latin typeface="Courier New" panose="02070309020205020404" pitchFamily="49" charset="0"/>
                <a:cs typeface="Courier New" panose="02070309020205020404" pitchFamily="49" charset="0"/>
              </a:rPr>
              <a:t>I</a:t>
            </a:r>
            <a:r>
              <a:rPr lang="en-US" altLang="es-AR" sz="1999" b="1" spc="300">
                <a:latin typeface="Courier New" panose="02070309020205020404" pitchFamily="49" charset="0"/>
                <a:cs typeface="Courier New" panose="02070309020205020404" pitchFamily="49" charset="0"/>
              </a:rPr>
              <a:t>ndependent</a:t>
            </a:r>
          </a:p>
          <a:p>
            <a:pPr eaLnBrk="1" hangingPunct="1"/>
            <a:r>
              <a:rPr lang="en-US" altLang="es-AR" sz="1999" b="1" spc="300">
                <a:solidFill>
                  <a:srgbClr val="FF0000"/>
                </a:solidFill>
                <a:latin typeface="Courier New" panose="02070309020205020404" pitchFamily="49" charset="0"/>
                <a:cs typeface="Courier New" panose="02070309020205020404" pitchFamily="49" charset="0"/>
              </a:rPr>
              <a:t>N</a:t>
            </a:r>
            <a:r>
              <a:rPr lang="en-US" altLang="es-AR" sz="1999" b="1" spc="300">
                <a:latin typeface="Courier New" panose="02070309020205020404" pitchFamily="49" charset="0"/>
                <a:cs typeface="Courier New" panose="02070309020205020404" pitchFamily="49" charset="0"/>
              </a:rPr>
              <a:t>egotiable</a:t>
            </a:r>
          </a:p>
          <a:p>
            <a:pPr eaLnBrk="1" hangingPunct="1"/>
            <a:r>
              <a:rPr lang="en-US" altLang="es-AR" sz="1999" b="1" spc="300">
                <a:solidFill>
                  <a:srgbClr val="FF0000"/>
                </a:solidFill>
                <a:latin typeface="Courier New" panose="02070309020205020404" pitchFamily="49" charset="0"/>
                <a:cs typeface="Courier New" panose="02070309020205020404" pitchFamily="49" charset="0"/>
              </a:rPr>
              <a:t>V</a:t>
            </a:r>
            <a:r>
              <a:rPr lang="en-US" altLang="es-AR" sz="1999" b="1" spc="300">
                <a:latin typeface="Courier New" panose="02070309020205020404" pitchFamily="49" charset="0"/>
                <a:cs typeface="Courier New" panose="02070309020205020404" pitchFamily="49" charset="0"/>
              </a:rPr>
              <a:t>aluable</a:t>
            </a:r>
          </a:p>
          <a:p>
            <a:pPr eaLnBrk="1" hangingPunct="1"/>
            <a:r>
              <a:rPr lang="en-US" altLang="es-AR" sz="1999" b="1" spc="300">
                <a:solidFill>
                  <a:srgbClr val="FF0000"/>
                </a:solidFill>
                <a:latin typeface="Courier New" panose="02070309020205020404" pitchFamily="49" charset="0"/>
                <a:cs typeface="Courier New" panose="02070309020205020404" pitchFamily="49" charset="0"/>
              </a:rPr>
              <a:t>E</a:t>
            </a:r>
            <a:r>
              <a:rPr lang="en-US" altLang="es-AR" sz="1999" b="1" spc="300">
                <a:latin typeface="Courier New" panose="02070309020205020404" pitchFamily="49" charset="0"/>
                <a:cs typeface="Courier New" panose="02070309020205020404" pitchFamily="49" charset="0"/>
              </a:rPr>
              <a:t>stimable</a:t>
            </a:r>
          </a:p>
          <a:p>
            <a:pPr eaLnBrk="1" hangingPunct="1"/>
            <a:r>
              <a:rPr lang="en-US" altLang="es-AR" sz="1999" b="1" spc="300">
                <a:solidFill>
                  <a:srgbClr val="FF0000"/>
                </a:solidFill>
                <a:latin typeface="Courier New" panose="02070309020205020404" pitchFamily="49" charset="0"/>
                <a:cs typeface="Courier New" panose="02070309020205020404" pitchFamily="49" charset="0"/>
              </a:rPr>
              <a:t>S</a:t>
            </a:r>
            <a:r>
              <a:rPr lang="en-US" altLang="es-AR" sz="1999" b="1" spc="300">
                <a:latin typeface="Courier New" panose="02070309020205020404" pitchFamily="49" charset="0"/>
                <a:cs typeface="Courier New" panose="02070309020205020404" pitchFamily="49" charset="0"/>
              </a:rPr>
              <a:t>mall</a:t>
            </a:r>
          </a:p>
          <a:p>
            <a:pPr eaLnBrk="1" hangingPunct="1"/>
            <a:r>
              <a:rPr lang="en-US" altLang="es-AR" sz="1999" b="1" spc="300">
                <a:solidFill>
                  <a:srgbClr val="FF0000"/>
                </a:solidFill>
                <a:latin typeface="Courier New" panose="02070309020205020404" pitchFamily="49" charset="0"/>
                <a:cs typeface="Courier New" panose="02070309020205020404" pitchFamily="49" charset="0"/>
              </a:rPr>
              <a:t>T</a:t>
            </a:r>
            <a:r>
              <a:rPr lang="en-US" altLang="es-AR" sz="1999" b="1" spc="300">
                <a:latin typeface="Courier New" panose="02070309020205020404" pitchFamily="49" charset="0"/>
                <a:cs typeface="Courier New" panose="02070309020205020404" pitchFamily="49" charset="0"/>
              </a:rPr>
              <a:t>estable</a:t>
            </a:r>
          </a:p>
        </p:txBody>
      </p:sp>
      <p:pic>
        <p:nvPicPr>
          <p:cNvPr id="4" name="Picture 3"/>
          <p:cNvPicPr>
            <a:picLocks noChangeAspect="1"/>
          </p:cNvPicPr>
          <p:nvPr/>
        </p:nvPicPr>
        <p:blipFill>
          <a:blip r:embed="rId2"/>
          <a:stretch>
            <a:fillRect/>
          </a:stretch>
        </p:blipFill>
        <p:spPr>
          <a:xfrm>
            <a:off x="533142" y="1521263"/>
            <a:ext cx="3513810" cy="2123522"/>
          </a:xfrm>
          <a:prstGeom prst="rect">
            <a:avLst/>
          </a:prstGeom>
        </p:spPr>
      </p:pic>
      <p:sp>
        <p:nvSpPr>
          <p:cNvPr id="5" name="Content Placeholder 2"/>
          <p:cNvSpPr txBox="1">
            <a:spLocks/>
          </p:cNvSpPr>
          <p:nvPr/>
        </p:nvSpPr>
        <p:spPr>
          <a:xfrm>
            <a:off x="989115" y="4187568"/>
            <a:ext cx="3962477" cy="2590125"/>
          </a:xfrm>
          <a:prstGeom prst="rect">
            <a:avLst/>
          </a:prstGeom>
        </p:spPr>
        <p:txBody>
          <a:bodyPr vert="horz" lIns="0" tIns="0" rIns="0" bIns="0" rtlCol="0">
            <a:noAutofit/>
          </a:bodyPr>
          <a:lstStyle>
            <a:lvl1pPr marL="213179" indent="-213179" algn="l" defTabSz="684792" rtl="0" eaLnBrk="1" fontAlgn="base" hangingPunct="1">
              <a:lnSpc>
                <a:spcPct val="90000"/>
              </a:lnSpc>
              <a:spcBef>
                <a:spcPct val="20000"/>
              </a:spcBef>
              <a:spcAft>
                <a:spcPct val="0"/>
              </a:spcAft>
              <a:buSzPct val="90000"/>
              <a:buFont typeface="Wingdings" pitchFamily="2" charset="2"/>
              <a:buChar char=""/>
              <a:defRPr sz="3001" kern="1200" spc="-53">
                <a:solidFill>
                  <a:schemeClr val="bg1">
                    <a:lumMod val="65000"/>
                    <a:lumOff val="35000"/>
                  </a:schemeClr>
                </a:solidFill>
                <a:latin typeface="+mj-lt"/>
                <a:ea typeface="ＭＳ Ｐゴシック" charset="0"/>
                <a:cs typeface="ＭＳ Ｐゴシック" charset="0"/>
              </a:defRPr>
            </a:lvl1pPr>
            <a:lvl2pPr marL="388247" indent="-175069" algn="l" defTabSz="684792" rtl="0" eaLnBrk="1" fontAlgn="base" hangingPunct="1">
              <a:lnSpc>
                <a:spcPct val="90000"/>
              </a:lnSpc>
              <a:spcBef>
                <a:spcPct val="20000"/>
              </a:spcBef>
              <a:spcAft>
                <a:spcPct val="0"/>
              </a:spcAft>
              <a:buSzPct val="90000"/>
              <a:buFont typeface="Wingdings" pitchFamily="2" charset="2"/>
              <a:buChar char=""/>
              <a:defRPr sz="1800" kern="1200">
                <a:solidFill>
                  <a:schemeClr val="bg1">
                    <a:lumMod val="65000"/>
                    <a:lumOff val="35000"/>
                  </a:schemeClr>
                </a:solidFill>
                <a:latin typeface="+mj-lt"/>
                <a:ea typeface="ＭＳ Ｐゴシック" charset="0"/>
                <a:cs typeface="+mn-cs"/>
              </a:defRPr>
            </a:lvl2pPr>
            <a:lvl3pPr marL="556171" indent="-167923" algn="l" defTabSz="684792" rtl="0" eaLnBrk="1" fontAlgn="base" hangingPunct="1">
              <a:lnSpc>
                <a:spcPct val="90000"/>
              </a:lnSpc>
              <a:spcBef>
                <a:spcPct val="20000"/>
              </a:spcBef>
              <a:spcAft>
                <a:spcPct val="0"/>
              </a:spcAft>
              <a:buSzPct val="90000"/>
              <a:buFont typeface="Wingdings" pitchFamily="2" charset="2"/>
              <a:buChar char=""/>
              <a:tabLst/>
              <a:defRPr sz="1800" kern="1200">
                <a:solidFill>
                  <a:schemeClr val="bg1">
                    <a:lumMod val="65000"/>
                    <a:lumOff val="35000"/>
                  </a:schemeClr>
                </a:solidFill>
                <a:latin typeface="+mj-lt"/>
                <a:ea typeface="ＭＳ Ｐゴシック" charset="0"/>
                <a:cs typeface="+mn-cs"/>
              </a:defRPr>
            </a:lvl3pPr>
            <a:lvl4pPr marL="685983" indent="-129813" algn="l" defTabSz="684792" rtl="0" eaLnBrk="1" fontAlgn="base" hangingPunct="1">
              <a:lnSpc>
                <a:spcPct val="90000"/>
              </a:lnSpc>
              <a:spcBef>
                <a:spcPct val="20000"/>
              </a:spcBef>
              <a:spcAft>
                <a:spcPct val="0"/>
              </a:spcAft>
              <a:buSzPct val="90000"/>
              <a:buFont typeface="Wingdings" pitchFamily="2" charset="2"/>
              <a:buChar char=""/>
              <a:defRPr sz="1500" kern="1200">
                <a:solidFill>
                  <a:schemeClr val="bg1">
                    <a:lumMod val="65000"/>
                    <a:lumOff val="35000"/>
                  </a:schemeClr>
                </a:solidFill>
                <a:latin typeface="+mj-lt"/>
                <a:ea typeface="ＭＳ Ｐゴシック" charset="0"/>
                <a:cs typeface="+mn-cs"/>
              </a:defRPr>
            </a:lvl4pPr>
            <a:lvl5pPr marL="815796" indent="-129813" algn="l" defTabSz="684792" rtl="0" eaLnBrk="1" fontAlgn="base" hangingPunct="1">
              <a:lnSpc>
                <a:spcPct val="90000"/>
              </a:lnSpc>
              <a:spcBef>
                <a:spcPct val="20000"/>
              </a:spcBef>
              <a:spcAft>
                <a:spcPct val="0"/>
              </a:spcAft>
              <a:buSzPct val="90000"/>
              <a:buFont typeface="Wingdings" pitchFamily="2" charset="2"/>
              <a:buChar char=""/>
              <a:tabLst/>
              <a:defRPr sz="1500" kern="1200">
                <a:solidFill>
                  <a:schemeClr val="bg1">
                    <a:lumMod val="65000"/>
                    <a:lumOff val="35000"/>
                  </a:schemeClr>
                </a:solidFill>
                <a:latin typeface="+mj-lt"/>
                <a:ea typeface="ＭＳ Ｐゴシック" charset="0"/>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ltLang="es-AR" sz="3000"/>
              <a:t>As a &lt;</a:t>
            </a:r>
            <a:r>
              <a:rPr lang="en-US" altLang="es-AR" sz="3000" b="1">
                <a:solidFill>
                  <a:srgbClr val="0070C0"/>
                </a:solidFill>
              </a:rPr>
              <a:t>role</a:t>
            </a:r>
            <a:r>
              <a:rPr lang="en-US" altLang="es-AR" sz="3000"/>
              <a:t>&gt; </a:t>
            </a:r>
          </a:p>
          <a:p>
            <a:pPr marL="0" indent="0">
              <a:buNone/>
            </a:pPr>
            <a:r>
              <a:rPr lang="en-US" altLang="es-AR" sz="3000"/>
              <a:t>I want to &lt;</a:t>
            </a:r>
            <a:r>
              <a:rPr lang="en-US" altLang="es-AR" sz="3000" b="1">
                <a:solidFill>
                  <a:srgbClr val="0070C0"/>
                </a:solidFill>
              </a:rPr>
              <a:t>what</a:t>
            </a:r>
            <a:r>
              <a:rPr lang="en-US" altLang="es-AR" sz="3000"/>
              <a:t>&gt;</a:t>
            </a:r>
          </a:p>
          <a:p>
            <a:pPr marL="0" indent="0">
              <a:buNone/>
            </a:pPr>
            <a:r>
              <a:rPr lang="en-US" altLang="es-AR" sz="3000"/>
              <a:t>So that &lt;</a:t>
            </a:r>
            <a:r>
              <a:rPr lang="en-US" altLang="es-AR" sz="3000" b="1">
                <a:solidFill>
                  <a:srgbClr val="0070C0"/>
                </a:solidFill>
              </a:rPr>
              <a:t>why</a:t>
            </a:r>
            <a:r>
              <a:rPr lang="en-US" altLang="es-AR" sz="3000"/>
              <a:t>&gt; </a:t>
            </a:r>
          </a:p>
          <a:p>
            <a:endParaRPr lang="en-US" altLang="es-AR" sz="3000"/>
          </a:p>
        </p:txBody>
      </p:sp>
      <p:sp>
        <p:nvSpPr>
          <p:cNvPr id="6" name="Content Placeholder 2"/>
          <p:cNvSpPr txBox="1">
            <a:spLocks/>
          </p:cNvSpPr>
          <p:nvPr/>
        </p:nvSpPr>
        <p:spPr>
          <a:xfrm>
            <a:off x="5789573" y="4187568"/>
            <a:ext cx="5942052" cy="2590125"/>
          </a:xfrm>
          <a:prstGeom prst="rect">
            <a:avLst/>
          </a:prstGeom>
        </p:spPr>
        <p:txBody>
          <a:bodyPr vert="horz" lIns="0" tIns="0" rIns="0" bIns="0" rtlCol="0">
            <a:noAutofit/>
          </a:bodyPr>
          <a:lstStyle>
            <a:lvl1pPr marL="213179" indent="-213179" algn="l" defTabSz="684792" rtl="0" eaLnBrk="1" fontAlgn="base" hangingPunct="1">
              <a:lnSpc>
                <a:spcPct val="90000"/>
              </a:lnSpc>
              <a:spcBef>
                <a:spcPct val="20000"/>
              </a:spcBef>
              <a:spcAft>
                <a:spcPct val="0"/>
              </a:spcAft>
              <a:buSzPct val="90000"/>
              <a:buFont typeface="Wingdings" pitchFamily="2" charset="2"/>
              <a:buChar char=""/>
              <a:defRPr sz="3001" kern="1200" spc="-53">
                <a:solidFill>
                  <a:schemeClr val="bg1">
                    <a:lumMod val="65000"/>
                    <a:lumOff val="35000"/>
                  </a:schemeClr>
                </a:solidFill>
                <a:latin typeface="+mj-lt"/>
                <a:ea typeface="ＭＳ Ｐゴシック" charset="0"/>
                <a:cs typeface="ＭＳ Ｐゴシック" charset="0"/>
              </a:defRPr>
            </a:lvl1pPr>
            <a:lvl2pPr marL="388247" indent="-175069" algn="l" defTabSz="684792" rtl="0" eaLnBrk="1" fontAlgn="base" hangingPunct="1">
              <a:lnSpc>
                <a:spcPct val="90000"/>
              </a:lnSpc>
              <a:spcBef>
                <a:spcPct val="20000"/>
              </a:spcBef>
              <a:spcAft>
                <a:spcPct val="0"/>
              </a:spcAft>
              <a:buSzPct val="90000"/>
              <a:buFont typeface="Wingdings" pitchFamily="2" charset="2"/>
              <a:buChar char=""/>
              <a:defRPr sz="1800" kern="1200">
                <a:solidFill>
                  <a:schemeClr val="bg1">
                    <a:lumMod val="65000"/>
                    <a:lumOff val="35000"/>
                  </a:schemeClr>
                </a:solidFill>
                <a:latin typeface="+mj-lt"/>
                <a:ea typeface="ＭＳ Ｐゴシック" charset="0"/>
                <a:cs typeface="+mn-cs"/>
              </a:defRPr>
            </a:lvl2pPr>
            <a:lvl3pPr marL="556171" indent="-167923" algn="l" defTabSz="684792" rtl="0" eaLnBrk="1" fontAlgn="base" hangingPunct="1">
              <a:lnSpc>
                <a:spcPct val="90000"/>
              </a:lnSpc>
              <a:spcBef>
                <a:spcPct val="20000"/>
              </a:spcBef>
              <a:spcAft>
                <a:spcPct val="0"/>
              </a:spcAft>
              <a:buSzPct val="90000"/>
              <a:buFont typeface="Wingdings" pitchFamily="2" charset="2"/>
              <a:buChar char=""/>
              <a:tabLst/>
              <a:defRPr sz="1800" kern="1200">
                <a:solidFill>
                  <a:schemeClr val="bg1">
                    <a:lumMod val="65000"/>
                    <a:lumOff val="35000"/>
                  </a:schemeClr>
                </a:solidFill>
                <a:latin typeface="+mj-lt"/>
                <a:ea typeface="ＭＳ Ｐゴシック" charset="0"/>
                <a:cs typeface="+mn-cs"/>
              </a:defRPr>
            </a:lvl3pPr>
            <a:lvl4pPr marL="685983" indent="-129813" algn="l" defTabSz="684792" rtl="0" eaLnBrk="1" fontAlgn="base" hangingPunct="1">
              <a:lnSpc>
                <a:spcPct val="90000"/>
              </a:lnSpc>
              <a:spcBef>
                <a:spcPct val="20000"/>
              </a:spcBef>
              <a:spcAft>
                <a:spcPct val="0"/>
              </a:spcAft>
              <a:buSzPct val="90000"/>
              <a:buFont typeface="Wingdings" pitchFamily="2" charset="2"/>
              <a:buChar char=""/>
              <a:defRPr sz="1500" kern="1200">
                <a:solidFill>
                  <a:schemeClr val="bg1">
                    <a:lumMod val="65000"/>
                    <a:lumOff val="35000"/>
                  </a:schemeClr>
                </a:solidFill>
                <a:latin typeface="+mj-lt"/>
                <a:ea typeface="ＭＳ Ｐゴシック" charset="0"/>
                <a:cs typeface="+mn-cs"/>
              </a:defRPr>
            </a:lvl4pPr>
            <a:lvl5pPr marL="815796" indent="-129813" algn="l" defTabSz="684792" rtl="0" eaLnBrk="1" fontAlgn="base" hangingPunct="1">
              <a:lnSpc>
                <a:spcPct val="90000"/>
              </a:lnSpc>
              <a:spcBef>
                <a:spcPct val="20000"/>
              </a:spcBef>
              <a:spcAft>
                <a:spcPct val="0"/>
              </a:spcAft>
              <a:buSzPct val="90000"/>
              <a:buFont typeface="Wingdings" pitchFamily="2" charset="2"/>
              <a:buChar char=""/>
              <a:tabLst/>
              <a:defRPr sz="1500" kern="1200">
                <a:solidFill>
                  <a:schemeClr val="bg1">
                    <a:lumMod val="65000"/>
                    <a:lumOff val="35000"/>
                  </a:schemeClr>
                </a:solidFill>
                <a:latin typeface="+mj-lt"/>
                <a:ea typeface="ＭＳ Ｐゴシック" charset="0"/>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ltLang="es-AR" sz="3000"/>
              <a:t>As a </a:t>
            </a:r>
            <a:r>
              <a:rPr lang="en-US" altLang="es-AR" sz="3000" b="1">
                <a:solidFill>
                  <a:srgbClr val="0070C0"/>
                </a:solidFill>
              </a:rPr>
              <a:t>buyer</a:t>
            </a:r>
            <a:endParaRPr lang="en-US" altLang="es-AR" sz="3000"/>
          </a:p>
          <a:p>
            <a:pPr marL="0" indent="0">
              <a:buNone/>
            </a:pPr>
            <a:r>
              <a:rPr lang="en-US" altLang="es-AR" sz="3000"/>
              <a:t>I want to </a:t>
            </a:r>
            <a:r>
              <a:rPr lang="en-US" altLang="es-AR" sz="3000" b="1">
                <a:solidFill>
                  <a:srgbClr val="0070C0"/>
                </a:solidFill>
              </a:rPr>
              <a:t>save my shopping cart</a:t>
            </a:r>
            <a:endParaRPr lang="en-US" altLang="es-AR" sz="3000"/>
          </a:p>
          <a:p>
            <a:pPr marL="0" indent="0">
              <a:buNone/>
            </a:pPr>
            <a:r>
              <a:rPr lang="en-US" altLang="es-AR" sz="3000"/>
              <a:t>So that </a:t>
            </a:r>
            <a:r>
              <a:rPr lang="en-US" altLang="es-AR" sz="3000" b="1">
                <a:solidFill>
                  <a:srgbClr val="0070C0"/>
                </a:solidFill>
              </a:rPr>
              <a:t>I can continue shopping later</a:t>
            </a:r>
            <a:r>
              <a:rPr lang="en-US" altLang="es-AR" sz="3000"/>
              <a:t> </a:t>
            </a:r>
          </a:p>
          <a:p>
            <a:endParaRPr lang="en-US" altLang="es-AR" sz="3000"/>
          </a:p>
        </p:txBody>
      </p:sp>
      <p:pic>
        <p:nvPicPr>
          <p:cNvPr id="7" name="Picture 6"/>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89515280"/>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60007"/>
            <a:ext cx="11056132" cy="783908"/>
          </a:xfrm>
        </p:spPr>
        <p:txBody>
          <a:bodyPr/>
          <a:lstStyle/>
          <a:p>
            <a:pPr>
              <a:defRPr/>
            </a:pPr>
            <a:r>
              <a:rPr lang="en-US" sz="4400" err="1"/>
              <a:t>Estimación</a:t>
            </a:r>
            <a:r>
              <a:rPr lang="en-US" sz="4400"/>
              <a:t> del Backlog</a:t>
            </a:r>
            <a:endParaRPr lang="en-US" sz="4400">
              <a:solidFill>
                <a:srgbClr val="1D4BF1"/>
              </a:solidFill>
            </a:endParaRPr>
          </a:p>
        </p:txBody>
      </p:sp>
      <p:sp>
        <p:nvSpPr>
          <p:cNvPr id="3" name="Content Placeholder 2"/>
          <p:cNvSpPr>
            <a:spLocks noGrp="1"/>
          </p:cNvSpPr>
          <p:nvPr>
            <p:ph type="body" sz="quarter" idx="10"/>
          </p:nvPr>
        </p:nvSpPr>
        <p:spPr>
          <a:xfrm>
            <a:off x="760692" y="1320022"/>
            <a:ext cx="10665852" cy="5104070"/>
          </a:xfrm>
        </p:spPr>
        <p:txBody>
          <a:bodyPr/>
          <a:lstStyle/>
          <a:p>
            <a:pPr marL="457200" indent="-457200" algn="just">
              <a:buFont typeface="Arial" panose="020B0604020202020204" pitchFamily="34" charset="0"/>
              <a:buChar char="•"/>
            </a:pPr>
            <a:r>
              <a:rPr lang="en-US" sz="2800" err="1">
                <a:solidFill>
                  <a:srgbClr val="0B3CC8"/>
                </a:solidFill>
              </a:rPr>
              <a:t>Estimar</a:t>
            </a:r>
            <a:r>
              <a:rPr lang="en-US" sz="2800">
                <a:solidFill>
                  <a:srgbClr val="0B3CC8"/>
                </a:solidFill>
              </a:rPr>
              <a:t> </a:t>
            </a:r>
            <a:r>
              <a:rPr lang="en-US" sz="2800" err="1">
                <a:solidFill>
                  <a:srgbClr val="0B3CC8"/>
                </a:solidFill>
              </a:rPr>
              <a:t>es</a:t>
            </a:r>
            <a:r>
              <a:rPr lang="en-US" sz="2800">
                <a:solidFill>
                  <a:srgbClr val="0B3CC8"/>
                </a:solidFill>
              </a:rPr>
              <a:t> </a:t>
            </a:r>
            <a:r>
              <a:rPr lang="en-US" sz="2800" err="1">
                <a:solidFill>
                  <a:srgbClr val="0B3CC8"/>
                </a:solidFill>
              </a:rPr>
              <a:t>impreciso</a:t>
            </a:r>
            <a:r>
              <a:rPr lang="en-US" sz="2800">
                <a:solidFill>
                  <a:srgbClr val="0B3CC8"/>
                </a:solidFill>
              </a:rPr>
              <a:t>. </a:t>
            </a:r>
            <a:r>
              <a:rPr lang="en-US" sz="2800" err="1">
                <a:solidFill>
                  <a:srgbClr val="0B3CC8"/>
                </a:solidFill>
              </a:rPr>
              <a:t>Mejora</a:t>
            </a:r>
            <a:r>
              <a:rPr lang="en-US" sz="2800">
                <a:solidFill>
                  <a:srgbClr val="0B3CC8"/>
                </a:solidFill>
              </a:rPr>
              <a:t> con el </a:t>
            </a:r>
            <a:r>
              <a:rPr lang="en-US" sz="2800" err="1">
                <a:solidFill>
                  <a:srgbClr val="0B3CC8"/>
                </a:solidFill>
              </a:rPr>
              <a:t>tiempo</a:t>
            </a:r>
            <a:r>
              <a:rPr lang="en-US" sz="2800">
                <a:solidFill>
                  <a:srgbClr val="0B3CC8"/>
                </a:solidFill>
              </a:rPr>
              <a:t>, la </a:t>
            </a:r>
            <a:r>
              <a:rPr lang="en-US" sz="2800" err="1">
                <a:solidFill>
                  <a:srgbClr val="0B3CC8"/>
                </a:solidFill>
              </a:rPr>
              <a:t>práctica</a:t>
            </a:r>
            <a:r>
              <a:rPr lang="en-US" sz="2800">
                <a:solidFill>
                  <a:srgbClr val="0B3CC8"/>
                </a:solidFill>
              </a:rPr>
              <a:t> y la </a:t>
            </a:r>
            <a:r>
              <a:rPr lang="en-US" sz="2800" err="1">
                <a:solidFill>
                  <a:srgbClr val="0B3CC8"/>
                </a:solidFill>
              </a:rPr>
              <a:t>participación</a:t>
            </a:r>
            <a:r>
              <a:rPr lang="en-US" sz="2800">
                <a:solidFill>
                  <a:srgbClr val="0B3CC8"/>
                </a:solidFill>
              </a:rPr>
              <a:t> de </a:t>
            </a:r>
            <a:r>
              <a:rPr lang="en-US" sz="2800" err="1">
                <a:solidFill>
                  <a:srgbClr val="0B3CC8"/>
                </a:solidFill>
              </a:rPr>
              <a:t>todo</a:t>
            </a:r>
            <a:r>
              <a:rPr lang="en-US" sz="2800">
                <a:solidFill>
                  <a:srgbClr val="0B3CC8"/>
                </a:solidFill>
              </a:rPr>
              <a:t> </a:t>
            </a:r>
            <a:r>
              <a:rPr lang="en-US" sz="2800" err="1">
                <a:solidFill>
                  <a:srgbClr val="0B3CC8"/>
                </a:solidFill>
              </a:rPr>
              <a:t>tu</a:t>
            </a:r>
            <a:r>
              <a:rPr lang="en-US" sz="2800">
                <a:solidFill>
                  <a:srgbClr val="0B3CC8"/>
                </a:solidFill>
              </a:rPr>
              <a:t> </a:t>
            </a:r>
            <a:r>
              <a:rPr lang="en-US" sz="2800" err="1">
                <a:solidFill>
                  <a:srgbClr val="0B3CC8"/>
                </a:solidFill>
              </a:rPr>
              <a:t>equipo</a:t>
            </a:r>
            <a:r>
              <a:rPr lang="en-US" sz="2800">
                <a:solidFill>
                  <a:srgbClr val="0B3CC8"/>
                </a:solidFill>
              </a:rPr>
              <a:t>.</a:t>
            </a:r>
          </a:p>
          <a:p>
            <a:pPr marL="457200" indent="-457200" algn="just">
              <a:buFont typeface="Arial" panose="020B0604020202020204" pitchFamily="34" charset="0"/>
              <a:buChar char="•"/>
            </a:pPr>
            <a:r>
              <a:rPr lang="en-US" sz="2800">
                <a:solidFill>
                  <a:srgbClr val="0B3CC8"/>
                </a:solidFill>
              </a:rPr>
              <a:t>A </a:t>
            </a:r>
            <a:r>
              <a:rPr lang="en-US" sz="2800" err="1">
                <a:solidFill>
                  <a:srgbClr val="0B3CC8"/>
                </a:solidFill>
              </a:rPr>
              <a:t>cada</a:t>
            </a:r>
            <a:r>
              <a:rPr lang="en-US" sz="2800">
                <a:solidFill>
                  <a:srgbClr val="0B3CC8"/>
                </a:solidFill>
              </a:rPr>
              <a:t> </a:t>
            </a:r>
            <a:r>
              <a:rPr lang="en-US" sz="2800" err="1">
                <a:solidFill>
                  <a:srgbClr val="0B3CC8"/>
                </a:solidFill>
              </a:rPr>
              <a:t>historia</a:t>
            </a:r>
            <a:r>
              <a:rPr lang="en-US" sz="2800">
                <a:solidFill>
                  <a:srgbClr val="0B3CC8"/>
                </a:solidFill>
              </a:rPr>
              <a:t> se le </a:t>
            </a:r>
            <a:r>
              <a:rPr lang="en-US" sz="2800" err="1">
                <a:solidFill>
                  <a:srgbClr val="0B3CC8"/>
                </a:solidFill>
              </a:rPr>
              <a:t>asigna</a:t>
            </a:r>
            <a:r>
              <a:rPr lang="en-US" sz="2800">
                <a:solidFill>
                  <a:srgbClr val="0B3CC8"/>
                </a:solidFill>
              </a:rPr>
              <a:t> un valor </a:t>
            </a:r>
            <a:r>
              <a:rPr lang="en-US" sz="2800" err="1">
                <a:solidFill>
                  <a:srgbClr val="0B3CC8"/>
                </a:solidFill>
              </a:rPr>
              <a:t>relativo</a:t>
            </a:r>
            <a:r>
              <a:rPr lang="en-US" sz="2800">
                <a:solidFill>
                  <a:srgbClr val="0B3CC8"/>
                </a:solidFill>
              </a:rPr>
              <a:t> con </a:t>
            </a:r>
            <a:r>
              <a:rPr lang="en-US" sz="2800" err="1">
                <a:solidFill>
                  <a:srgbClr val="0B3CC8"/>
                </a:solidFill>
              </a:rPr>
              <a:t>una</a:t>
            </a:r>
            <a:r>
              <a:rPr lang="en-US" sz="2800">
                <a:solidFill>
                  <a:srgbClr val="0B3CC8"/>
                </a:solidFill>
              </a:rPr>
              <a:t> </a:t>
            </a:r>
            <a:r>
              <a:rPr lang="en-US" sz="2800" err="1">
                <a:solidFill>
                  <a:srgbClr val="0B3CC8"/>
                </a:solidFill>
              </a:rPr>
              <a:t>unidad</a:t>
            </a:r>
            <a:r>
              <a:rPr lang="en-US" sz="2800">
                <a:solidFill>
                  <a:srgbClr val="0B3CC8"/>
                </a:solidFill>
              </a:rPr>
              <a:t> </a:t>
            </a:r>
            <a:r>
              <a:rPr lang="en-US" sz="2800" err="1">
                <a:solidFill>
                  <a:srgbClr val="0B3CC8"/>
                </a:solidFill>
              </a:rPr>
              <a:t>abstracta</a:t>
            </a:r>
            <a:r>
              <a:rPr lang="en-US" sz="2800">
                <a:solidFill>
                  <a:srgbClr val="0B3CC8"/>
                </a:solidFill>
              </a:rPr>
              <a:t>, </a:t>
            </a:r>
            <a:r>
              <a:rPr lang="en-US" sz="2800" err="1">
                <a:solidFill>
                  <a:srgbClr val="0B3CC8"/>
                </a:solidFill>
              </a:rPr>
              <a:t>llamada</a:t>
            </a:r>
            <a:r>
              <a:rPr lang="en-US" sz="2800">
                <a:solidFill>
                  <a:srgbClr val="0B3CC8"/>
                </a:solidFill>
              </a:rPr>
              <a:t> story point.</a:t>
            </a:r>
          </a:p>
          <a:p>
            <a:pPr marL="457200" indent="-457200" algn="just">
              <a:buFont typeface="Arial" panose="020B0604020202020204" pitchFamily="34" charset="0"/>
              <a:buChar char="•"/>
            </a:pPr>
            <a:r>
              <a:rPr lang="en-US" sz="2800">
                <a:solidFill>
                  <a:srgbClr val="0B3CC8"/>
                </a:solidFill>
              </a:rPr>
              <a:t>Las Estimaciones son </a:t>
            </a:r>
            <a:r>
              <a:rPr lang="en-US" sz="2800" err="1">
                <a:solidFill>
                  <a:srgbClr val="0B3CC8"/>
                </a:solidFill>
              </a:rPr>
              <a:t>esenciales</a:t>
            </a:r>
            <a:r>
              <a:rPr lang="en-US" sz="2800">
                <a:solidFill>
                  <a:srgbClr val="0B3CC8"/>
                </a:solidFill>
              </a:rPr>
              <a:t> </a:t>
            </a:r>
            <a:r>
              <a:rPr lang="en-US" sz="2800" err="1">
                <a:solidFill>
                  <a:srgbClr val="0B3CC8"/>
                </a:solidFill>
              </a:rPr>
              <a:t>por</a:t>
            </a:r>
            <a:r>
              <a:rPr lang="en-US" sz="2800">
                <a:solidFill>
                  <a:srgbClr val="0B3CC8"/>
                </a:solidFill>
              </a:rPr>
              <a:t> dos </a:t>
            </a:r>
            <a:r>
              <a:rPr lang="en-US" sz="2800" err="1">
                <a:solidFill>
                  <a:srgbClr val="0B3CC8"/>
                </a:solidFill>
              </a:rPr>
              <a:t>razones</a:t>
            </a:r>
            <a:r>
              <a:rPr lang="en-US" sz="2800">
                <a:solidFill>
                  <a:srgbClr val="0B3CC8"/>
                </a:solidFill>
              </a:rPr>
              <a:t>:</a:t>
            </a:r>
          </a:p>
          <a:p>
            <a:pPr lvl="2" algn="just"/>
            <a:r>
              <a:rPr lang="en-US" err="1">
                <a:solidFill>
                  <a:srgbClr val="0B3CC8"/>
                </a:solidFill>
                <a:latin typeface="Poppins" panose="02000000000000000000" pitchFamily="2" charset="0"/>
                <a:cs typeface="Poppins" panose="02000000000000000000" pitchFamily="2" charset="0"/>
              </a:rPr>
              <a:t>Ayudan</a:t>
            </a:r>
            <a:r>
              <a:rPr lang="en-US">
                <a:solidFill>
                  <a:srgbClr val="0B3CC8"/>
                </a:solidFill>
                <a:latin typeface="Poppins" panose="02000000000000000000" pitchFamily="2" charset="0"/>
                <a:cs typeface="Poppins" panose="02000000000000000000" pitchFamily="2" charset="0"/>
              </a:rPr>
              <a:t> a responder la </a:t>
            </a:r>
            <a:r>
              <a:rPr lang="en-US" err="1">
                <a:solidFill>
                  <a:srgbClr val="0B3CC8"/>
                </a:solidFill>
                <a:latin typeface="Poppins" panose="02000000000000000000" pitchFamily="2" charset="0"/>
                <a:cs typeface="Poppins" panose="02000000000000000000" pitchFamily="2" charset="0"/>
              </a:rPr>
              <a:t>pregunta</a:t>
            </a:r>
            <a:r>
              <a:rPr lang="en-US">
                <a:solidFill>
                  <a:srgbClr val="0B3CC8"/>
                </a:solidFill>
                <a:latin typeface="Poppins" panose="02000000000000000000" pitchFamily="2" charset="0"/>
                <a:cs typeface="Poppins" panose="02000000000000000000" pitchFamily="2" charset="0"/>
              </a:rPr>
              <a:t>: </a:t>
            </a:r>
            <a:r>
              <a:rPr lang="en-US" err="1">
                <a:solidFill>
                  <a:srgbClr val="0B3CC8"/>
                </a:solidFill>
                <a:latin typeface="Poppins" panose="02000000000000000000" pitchFamily="2" charset="0"/>
                <a:cs typeface="Poppins" panose="02000000000000000000" pitchFamily="2" charset="0"/>
              </a:rPr>
              <a:t>Cuando</a:t>
            </a:r>
            <a:r>
              <a:rPr lang="en-US">
                <a:solidFill>
                  <a:srgbClr val="0B3CC8"/>
                </a:solidFill>
                <a:latin typeface="Poppins" panose="02000000000000000000" pitchFamily="2" charset="0"/>
                <a:cs typeface="Poppins" panose="02000000000000000000" pitchFamily="2" charset="0"/>
              </a:rPr>
              <a:t> </a:t>
            </a:r>
            <a:r>
              <a:rPr lang="en-US" err="1">
                <a:solidFill>
                  <a:srgbClr val="0B3CC8"/>
                </a:solidFill>
                <a:latin typeface="Poppins" panose="02000000000000000000" pitchFamily="2" charset="0"/>
                <a:cs typeface="Poppins" panose="02000000000000000000" pitchFamily="2" charset="0"/>
              </a:rPr>
              <a:t>terminaremos</a:t>
            </a:r>
            <a:r>
              <a:rPr lang="en-US">
                <a:solidFill>
                  <a:srgbClr val="0B3CC8"/>
                </a:solidFill>
                <a:latin typeface="Poppins" panose="02000000000000000000" pitchFamily="2" charset="0"/>
                <a:cs typeface="Poppins" panose="02000000000000000000" pitchFamily="2" charset="0"/>
              </a:rPr>
              <a:t>?</a:t>
            </a:r>
          </a:p>
          <a:p>
            <a:pPr lvl="2" algn="just"/>
            <a:r>
              <a:rPr lang="en-US" err="1">
                <a:solidFill>
                  <a:srgbClr val="0B3CC8"/>
                </a:solidFill>
                <a:latin typeface="Poppins" panose="02000000000000000000" pitchFamily="2" charset="0"/>
                <a:cs typeface="Poppins" panose="02000000000000000000" pitchFamily="2" charset="0"/>
              </a:rPr>
              <a:t>Ayudan</a:t>
            </a:r>
            <a:r>
              <a:rPr lang="en-US">
                <a:solidFill>
                  <a:srgbClr val="0B3CC8"/>
                </a:solidFill>
                <a:latin typeface="Poppins" panose="02000000000000000000" pitchFamily="2" charset="0"/>
                <a:cs typeface="Poppins" panose="02000000000000000000" pitchFamily="2" charset="0"/>
              </a:rPr>
              <a:t> al PO a </a:t>
            </a:r>
            <a:r>
              <a:rPr lang="en-US" err="1">
                <a:solidFill>
                  <a:srgbClr val="0B3CC8"/>
                </a:solidFill>
                <a:latin typeface="Poppins" panose="02000000000000000000" pitchFamily="2" charset="0"/>
                <a:cs typeface="Poppins" panose="02000000000000000000" pitchFamily="2" charset="0"/>
              </a:rPr>
              <a:t>determinar</a:t>
            </a:r>
            <a:r>
              <a:rPr lang="en-US">
                <a:solidFill>
                  <a:srgbClr val="0B3CC8"/>
                </a:solidFill>
                <a:latin typeface="Poppins" panose="02000000000000000000" pitchFamily="2" charset="0"/>
                <a:cs typeface="Poppins" panose="02000000000000000000" pitchFamily="2" charset="0"/>
              </a:rPr>
              <a:t> la </a:t>
            </a:r>
            <a:r>
              <a:rPr lang="en-US" err="1">
                <a:solidFill>
                  <a:srgbClr val="0B3CC8"/>
                </a:solidFill>
                <a:latin typeface="Poppins" panose="02000000000000000000" pitchFamily="2" charset="0"/>
                <a:cs typeface="Poppins" panose="02000000000000000000" pitchFamily="2" charset="0"/>
              </a:rPr>
              <a:t>prioridad</a:t>
            </a:r>
            <a:r>
              <a:rPr lang="en-US">
                <a:solidFill>
                  <a:srgbClr val="0B3CC8"/>
                </a:solidFill>
                <a:latin typeface="Poppins" panose="02000000000000000000" pitchFamily="2" charset="0"/>
                <a:cs typeface="Poppins" panose="02000000000000000000" pitchFamily="2" charset="0"/>
              </a:rPr>
              <a:t> de </a:t>
            </a:r>
            <a:r>
              <a:rPr lang="en-US" err="1">
                <a:solidFill>
                  <a:srgbClr val="0B3CC8"/>
                </a:solidFill>
                <a:latin typeface="Poppins" panose="02000000000000000000" pitchFamily="2" charset="0"/>
                <a:cs typeface="Poppins" panose="02000000000000000000" pitchFamily="2" charset="0"/>
              </a:rPr>
              <a:t>cada</a:t>
            </a:r>
            <a:r>
              <a:rPr lang="en-US">
                <a:solidFill>
                  <a:srgbClr val="0B3CC8"/>
                </a:solidFill>
                <a:latin typeface="Poppins" panose="02000000000000000000" pitchFamily="2" charset="0"/>
                <a:cs typeface="Poppins" panose="02000000000000000000" pitchFamily="2" charset="0"/>
              </a:rPr>
              <a:t> </a:t>
            </a:r>
            <a:r>
              <a:rPr lang="en-US" err="1">
                <a:solidFill>
                  <a:srgbClr val="0B3CC8"/>
                </a:solidFill>
                <a:latin typeface="Poppins" panose="02000000000000000000" pitchFamily="2" charset="0"/>
                <a:cs typeface="Poppins" panose="02000000000000000000" pitchFamily="2" charset="0"/>
              </a:rPr>
              <a:t>historia</a:t>
            </a:r>
            <a:endParaRPr lang="en-US">
              <a:solidFill>
                <a:srgbClr val="0B3CC8"/>
              </a:solidFill>
              <a:latin typeface="Poppins" panose="02000000000000000000" pitchFamily="2" charset="0"/>
              <a:cs typeface="Poppins" panose="02000000000000000000" pitchFamily="2" charset="0"/>
            </a:endParaRPr>
          </a:p>
          <a:p>
            <a:pPr marL="457200" indent="-457200" algn="just">
              <a:buFont typeface="Arial" panose="020B0604020202020204" pitchFamily="34" charset="0"/>
              <a:buChar char="•"/>
            </a:pPr>
            <a:r>
              <a:rPr lang="en-US" sz="2800">
                <a:solidFill>
                  <a:srgbClr val="0B3CC8"/>
                </a:solidFill>
              </a:rPr>
              <a:t>La </a:t>
            </a:r>
            <a:r>
              <a:rPr lang="en-US" sz="2800" err="1">
                <a:solidFill>
                  <a:srgbClr val="0B3CC8"/>
                </a:solidFill>
              </a:rPr>
              <a:t>estimación</a:t>
            </a:r>
            <a:r>
              <a:rPr lang="en-US" sz="2800">
                <a:solidFill>
                  <a:srgbClr val="0B3CC8"/>
                </a:solidFill>
              </a:rPr>
              <a:t> del </a:t>
            </a:r>
            <a:r>
              <a:rPr lang="en-US" sz="2800" err="1">
                <a:solidFill>
                  <a:srgbClr val="0B3CC8"/>
                </a:solidFill>
              </a:rPr>
              <a:t>costo</a:t>
            </a:r>
            <a:r>
              <a:rPr lang="en-US" sz="2800">
                <a:solidFill>
                  <a:srgbClr val="0B3CC8"/>
                </a:solidFill>
              </a:rPr>
              <a:t> de </a:t>
            </a:r>
            <a:r>
              <a:rPr lang="en-US" sz="2800" err="1">
                <a:solidFill>
                  <a:srgbClr val="0B3CC8"/>
                </a:solidFill>
              </a:rPr>
              <a:t>una</a:t>
            </a:r>
            <a:r>
              <a:rPr lang="en-US" sz="2800">
                <a:solidFill>
                  <a:srgbClr val="0B3CC8"/>
                </a:solidFill>
              </a:rPr>
              <a:t> </a:t>
            </a:r>
            <a:r>
              <a:rPr lang="en-US" sz="2800" err="1">
                <a:solidFill>
                  <a:srgbClr val="0B3CC8"/>
                </a:solidFill>
              </a:rPr>
              <a:t>historia</a:t>
            </a:r>
            <a:r>
              <a:rPr lang="en-US" sz="2800">
                <a:solidFill>
                  <a:srgbClr val="0B3CC8"/>
                </a:solidFill>
              </a:rPr>
              <a:t> </a:t>
            </a:r>
            <a:r>
              <a:rPr lang="en-US" sz="2800" err="1">
                <a:solidFill>
                  <a:srgbClr val="0B3CC8"/>
                </a:solidFill>
              </a:rPr>
              <a:t>ayuda</a:t>
            </a:r>
            <a:r>
              <a:rPr lang="en-US" sz="2800">
                <a:solidFill>
                  <a:srgbClr val="0B3CC8"/>
                </a:solidFill>
              </a:rPr>
              <a:t> a </a:t>
            </a:r>
            <a:r>
              <a:rPr lang="en-US" sz="2800" err="1">
                <a:solidFill>
                  <a:srgbClr val="0B3CC8"/>
                </a:solidFill>
              </a:rPr>
              <a:t>priorozarla</a:t>
            </a:r>
            <a:r>
              <a:rPr lang="en-US" sz="2800">
                <a:solidFill>
                  <a:srgbClr val="0B3CC8"/>
                </a:solidFill>
              </a:rPr>
              <a:t>. </a:t>
            </a:r>
            <a:r>
              <a:rPr lang="en-US" sz="2800" err="1">
                <a:solidFill>
                  <a:srgbClr val="0B3CC8"/>
                </a:solidFill>
              </a:rPr>
              <a:t>Algo</a:t>
            </a:r>
            <a:r>
              <a:rPr lang="en-US" sz="2800">
                <a:solidFill>
                  <a:srgbClr val="0B3CC8"/>
                </a:solidFill>
              </a:rPr>
              <a:t> </a:t>
            </a:r>
            <a:r>
              <a:rPr lang="en-US" sz="2800" err="1">
                <a:solidFill>
                  <a:srgbClr val="0B3CC8"/>
                </a:solidFill>
              </a:rPr>
              <a:t>prioritario</a:t>
            </a:r>
            <a:r>
              <a:rPr lang="en-US" sz="2800">
                <a:solidFill>
                  <a:srgbClr val="0B3CC8"/>
                </a:solidFill>
              </a:rPr>
              <a:t> </a:t>
            </a:r>
            <a:r>
              <a:rPr lang="en-US" sz="2800" err="1">
                <a:solidFill>
                  <a:srgbClr val="0B3CC8"/>
                </a:solidFill>
              </a:rPr>
              <a:t>puede</a:t>
            </a:r>
            <a:r>
              <a:rPr lang="en-US" sz="2800">
                <a:solidFill>
                  <a:srgbClr val="0B3CC8"/>
                </a:solidFill>
              </a:rPr>
              <a:t> </a:t>
            </a:r>
            <a:r>
              <a:rPr lang="en-US" sz="2800" err="1">
                <a:solidFill>
                  <a:srgbClr val="0B3CC8"/>
                </a:solidFill>
              </a:rPr>
              <a:t>perder</a:t>
            </a:r>
            <a:r>
              <a:rPr lang="en-US" sz="2800">
                <a:solidFill>
                  <a:srgbClr val="0B3CC8"/>
                </a:solidFill>
              </a:rPr>
              <a:t> </a:t>
            </a:r>
            <a:r>
              <a:rPr lang="en-US" sz="2800" err="1">
                <a:solidFill>
                  <a:srgbClr val="0B3CC8"/>
                </a:solidFill>
              </a:rPr>
              <a:t>si</a:t>
            </a:r>
            <a:r>
              <a:rPr lang="en-US" sz="2800">
                <a:solidFill>
                  <a:srgbClr val="0B3CC8"/>
                </a:solidFill>
              </a:rPr>
              <a:t> valor </a:t>
            </a:r>
            <a:r>
              <a:rPr lang="en-US" sz="2800" err="1">
                <a:solidFill>
                  <a:srgbClr val="0B3CC8"/>
                </a:solidFill>
              </a:rPr>
              <a:t>si</a:t>
            </a:r>
            <a:r>
              <a:rPr lang="en-US" sz="2800">
                <a:solidFill>
                  <a:srgbClr val="0B3CC8"/>
                </a:solidFill>
              </a:rPr>
              <a:t> el </a:t>
            </a:r>
            <a:r>
              <a:rPr lang="en-US" sz="2800" err="1">
                <a:solidFill>
                  <a:srgbClr val="0B3CC8"/>
                </a:solidFill>
              </a:rPr>
              <a:t>costo</a:t>
            </a:r>
            <a:r>
              <a:rPr lang="en-US" sz="2800">
                <a:solidFill>
                  <a:srgbClr val="0B3CC8"/>
                </a:solidFill>
              </a:rPr>
              <a:t> </a:t>
            </a:r>
            <a:r>
              <a:rPr lang="en-US" sz="2800" err="1">
                <a:solidFill>
                  <a:srgbClr val="0B3CC8"/>
                </a:solidFill>
              </a:rPr>
              <a:t>es</a:t>
            </a:r>
            <a:r>
              <a:rPr lang="en-US" sz="2800">
                <a:solidFill>
                  <a:srgbClr val="0B3CC8"/>
                </a:solidFill>
              </a:rPr>
              <a:t> </a:t>
            </a:r>
            <a:r>
              <a:rPr lang="en-US" sz="2800" err="1">
                <a:solidFill>
                  <a:srgbClr val="0B3CC8"/>
                </a:solidFill>
              </a:rPr>
              <a:t>muy</a:t>
            </a:r>
            <a:r>
              <a:rPr lang="en-US" sz="2800">
                <a:solidFill>
                  <a:srgbClr val="0B3CC8"/>
                </a:solidFill>
              </a:rPr>
              <a:t> alto.</a:t>
            </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4288294288"/>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52987"/>
            <a:ext cx="11056132" cy="783908"/>
          </a:xfrm>
        </p:spPr>
        <p:txBody>
          <a:bodyPr/>
          <a:lstStyle/>
          <a:p>
            <a:pPr>
              <a:defRPr/>
            </a:pPr>
            <a:r>
              <a:rPr lang="en-US" sz="4400" err="1"/>
              <a:t>Estimación</a:t>
            </a:r>
            <a:r>
              <a:rPr lang="en-US" sz="4400"/>
              <a:t> del Backlog</a:t>
            </a:r>
            <a:endParaRPr lang="en-US" sz="4400">
              <a:solidFill>
                <a:srgbClr val="1D4BF1"/>
              </a:solidFill>
            </a:endParaRPr>
          </a:p>
        </p:txBody>
      </p:sp>
      <p:sp>
        <p:nvSpPr>
          <p:cNvPr id="3" name="Content Placeholder 2"/>
          <p:cNvSpPr>
            <a:spLocks noGrp="1"/>
          </p:cNvSpPr>
          <p:nvPr>
            <p:ph type="body" sz="quarter" idx="10"/>
          </p:nvPr>
        </p:nvSpPr>
        <p:spPr>
          <a:xfrm>
            <a:off x="760692" y="1236895"/>
            <a:ext cx="10665852" cy="5104070"/>
          </a:xfrm>
        </p:spPr>
        <p:txBody>
          <a:bodyPr/>
          <a:lstStyle/>
          <a:p>
            <a:endParaRPr lang="en-US" sz="2800">
              <a:solidFill>
                <a:srgbClr val="0B3CC8"/>
              </a:solidFill>
            </a:endParaRPr>
          </a:p>
          <a:p>
            <a:pPr marL="457200" indent="-457200">
              <a:buFont typeface="Arial" panose="020B0604020202020204" pitchFamily="34" charset="0"/>
              <a:buChar char="•"/>
            </a:pPr>
            <a:r>
              <a:rPr lang="en-US" sz="2800">
                <a:solidFill>
                  <a:srgbClr val="0B3CC8"/>
                </a:solidFill>
              </a:rPr>
              <a:t>T-Shirt size</a:t>
            </a:r>
          </a:p>
          <a:p>
            <a:pPr marL="457200" indent="-457200">
              <a:buFont typeface="Arial" panose="020B0604020202020204" pitchFamily="34" charset="0"/>
              <a:buChar char="•"/>
            </a:pPr>
            <a:endParaRPr lang="en-US" sz="2800">
              <a:solidFill>
                <a:srgbClr val="0B3CC8"/>
              </a:solidFill>
            </a:endParaRPr>
          </a:p>
          <a:p>
            <a:pPr marL="457200" indent="-457200">
              <a:buFont typeface="Arial" panose="020B0604020202020204" pitchFamily="34" charset="0"/>
              <a:buChar char="•"/>
            </a:pPr>
            <a:r>
              <a:rPr lang="es-AR" sz="2800" err="1">
                <a:solidFill>
                  <a:srgbClr val="0B3CC8"/>
                </a:solidFill>
              </a:rPr>
              <a:t>Story</a:t>
            </a:r>
            <a:r>
              <a:rPr lang="es-AR" sz="2800">
                <a:solidFill>
                  <a:srgbClr val="0B3CC8"/>
                </a:solidFill>
              </a:rPr>
              <a:t> </a:t>
            </a:r>
            <a:r>
              <a:rPr lang="es-AR" sz="2800" err="1">
                <a:solidFill>
                  <a:srgbClr val="0B3CC8"/>
                </a:solidFill>
              </a:rPr>
              <a:t>Points</a:t>
            </a:r>
            <a:endParaRPr lang="es-AR" sz="2800">
              <a:solidFill>
                <a:srgbClr val="0B3CC8"/>
              </a:solidFill>
            </a:endParaRPr>
          </a:p>
          <a:p>
            <a:pPr marL="457200" indent="-457200">
              <a:buFont typeface="Arial" panose="020B0604020202020204" pitchFamily="34" charset="0"/>
              <a:buChar char="•"/>
            </a:pPr>
            <a:endParaRPr lang="es-AR" sz="2800">
              <a:solidFill>
                <a:srgbClr val="0B3CC8"/>
              </a:solidFill>
            </a:endParaRPr>
          </a:p>
          <a:p>
            <a:pPr marL="457200" indent="-457200">
              <a:buFont typeface="Arial" panose="020B0604020202020204" pitchFamily="34" charset="0"/>
              <a:buChar char="•"/>
            </a:pPr>
            <a:r>
              <a:rPr lang="es-AR" sz="2800">
                <a:solidFill>
                  <a:srgbClr val="0B3CC8"/>
                </a:solidFill>
              </a:rPr>
              <a:t>Horas</a:t>
            </a:r>
          </a:p>
          <a:p>
            <a:endParaRPr lang="es-AR" sz="2800">
              <a:solidFill>
                <a:srgbClr val="0B3CC8"/>
              </a:solidFill>
            </a:endParaRPr>
          </a:p>
          <a:p>
            <a:r>
              <a:rPr lang="es-AR" sz="2800">
                <a:solidFill>
                  <a:srgbClr val="0B3CC8"/>
                </a:solidFill>
              </a:rPr>
              <a:t>Cómo? </a:t>
            </a:r>
            <a:r>
              <a:rPr lang="es-AR" sz="2800">
                <a:solidFill>
                  <a:srgbClr val="0B3CC8"/>
                </a:solidFill>
                <a:sym typeface="Wingdings" panose="05000000000000000000" pitchFamily="2" charset="2"/>
              </a:rPr>
              <a:t></a:t>
            </a:r>
            <a:r>
              <a:rPr lang="es-AR" sz="2800">
                <a:solidFill>
                  <a:srgbClr val="0B3CC8"/>
                </a:solidFill>
              </a:rPr>
              <a:t> </a:t>
            </a:r>
            <a:r>
              <a:rPr lang="es-AR" sz="2800" err="1">
                <a:solidFill>
                  <a:srgbClr val="0B3CC8"/>
                </a:solidFill>
              </a:rPr>
              <a:t>Planning</a:t>
            </a:r>
            <a:r>
              <a:rPr lang="es-AR" sz="2800">
                <a:solidFill>
                  <a:srgbClr val="0B3CC8"/>
                </a:solidFill>
              </a:rPr>
              <a:t> póker</a:t>
            </a:r>
          </a:p>
          <a:p>
            <a:r>
              <a:rPr lang="en-US" sz="2800">
                <a:solidFill>
                  <a:srgbClr val="0B3CC8"/>
                </a:solidFill>
              </a:rPr>
              <a:t>	</a:t>
            </a:r>
            <a:r>
              <a:rPr lang="es-AR" sz="2800">
                <a:solidFill>
                  <a:srgbClr val="0B3CC8"/>
                </a:solidFill>
              </a:rPr>
              <a:t>Otros: Punto de función / </a:t>
            </a:r>
            <a:r>
              <a:rPr lang="es-AR" sz="2800" err="1">
                <a:solidFill>
                  <a:srgbClr val="0B3CC8"/>
                </a:solidFill>
              </a:rPr>
              <a:t>Cant</a:t>
            </a:r>
            <a:r>
              <a:rPr lang="es-AR" sz="2800">
                <a:solidFill>
                  <a:srgbClr val="0B3CC8"/>
                </a:solidFill>
              </a:rPr>
              <a:t> de </a:t>
            </a:r>
            <a:r>
              <a:rPr lang="es-AR" sz="2800" err="1">
                <a:solidFill>
                  <a:srgbClr val="0B3CC8"/>
                </a:solidFill>
              </a:rPr>
              <a:t>lineas</a:t>
            </a:r>
            <a:endParaRPr lang="en-US" sz="2800">
              <a:solidFill>
                <a:srgbClr val="0B3CC8"/>
              </a:solidFill>
            </a:endParaRPr>
          </a:p>
        </p:txBody>
      </p:sp>
      <p:pic>
        <p:nvPicPr>
          <p:cNvPr id="4" name="Picture 3"/>
          <p:cNvPicPr>
            <a:picLocks noChangeAspect="1"/>
          </p:cNvPicPr>
          <p:nvPr/>
        </p:nvPicPr>
        <p:blipFill>
          <a:blip r:embed="rId2"/>
          <a:stretch>
            <a:fillRect/>
          </a:stretch>
        </p:blipFill>
        <p:spPr>
          <a:xfrm>
            <a:off x="3767339" y="1563492"/>
            <a:ext cx="5161333" cy="2679324"/>
          </a:xfrm>
          <a:prstGeom prst="rect">
            <a:avLst/>
          </a:prstGeom>
        </p:spPr>
      </p:pic>
      <p:pic>
        <p:nvPicPr>
          <p:cNvPr id="5" name="Picture 4"/>
          <p:cNvPicPr>
            <a:picLocks noChangeAspect="1"/>
          </p:cNvPicPr>
          <p:nvPr/>
        </p:nvPicPr>
        <p:blipFill>
          <a:blip r:embed="rId3"/>
          <a:stretch>
            <a:fillRect/>
          </a:stretch>
        </p:blipFill>
        <p:spPr>
          <a:xfrm>
            <a:off x="9264369" y="2357230"/>
            <a:ext cx="2467256" cy="3565022"/>
          </a:xfrm>
          <a:prstGeom prst="rect">
            <a:avLst/>
          </a:prstGeom>
        </p:spPr>
      </p:pic>
      <p:pic>
        <p:nvPicPr>
          <p:cNvPr id="6" name="Picture 5"/>
          <p:cNvPicPr>
            <a:picLocks noChangeAspect="1"/>
          </p:cNvPicPr>
          <p:nvPr/>
        </p:nvPicPr>
        <p:blipFill>
          <a:blip r:embed="rId4">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502829756"/>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339529"/>
            <a:ext cx="11056132" cy="783908"/>
          </a:xfrm>
        </p:spPr>
        <p:txBody>
          <a:bodyPr/>
          <a:lstStyle/>
          <a:p>
            <a:pPr>
              <a:defRPr/>
            </a:pPr>
            <a:r>
              <a:rPr lang="en-US" sz="4400" err="1"/>
              <a:t>Priorización</a:t>
            </a:r>
            <a:r>
              <a:rPr lang="en-US" sz="4400"/>
              <a:t> del Backlog</a:t>
            </a:r>
            <a:endParaRPr lang="en-US" sz="4400">
              <a:solidFill>
                <a:srgbClr val="1D4BF1"/>
              </a:solidFill>
            </a:endParaRPr>
          </a:p>
        </p:txBody>
      </p:sp>
      <p:sp>
        <p:nvSpPr>
          <p:cNvPr id="3" name="Content Placeholder 2"/>
          <p:cNvSpPr>
            <a:spLocks noGrp="1"/>
          </p:cNvSpPr>
          <p:nvPr>
            <p:ph type="body" sz="quarter" idx="10"/>
          </p:nvPr>
        </p:nvSpPr>
        <p:spPr>
          <a:xfrm>
            <a:off x="870633" y="1346076"/>
            <a:ext cx="10665852" cy="5104070"/>
          </a:xfrm>
        </p:spPr>
        <p:txBody>
          <a:bodyPr/>
          <a:lstStyle/>
          <a:p>
            <a:pPr marL="342900" indent="-342900" algn="just">
              <a:buFont typeface="Arial" panose="020B0604020202020204" pitchFamily="34" charset="0"/>
              <a:buChar char="•"/>
            </a:pPr>
            <a:r>
              <a:rPr lang="en-US" sz="2800">
                <a:solidFill>
                  <a:srgbClr val="0B3CC8"/>
                </a:solidFill>
              </a:rPr>
              <a:t>La </a:t>
            </a:r>
            <a:r>
              <a:rPr lang="en-US" sz="2800" err="1">
                <a:solidFill>
                  <a:srgbClr val="0B3CC8"/>
                </a:solidFill>
              </a:rPr>
              <a:t>priorización</a:t>
            </a:r>
            <a:r>
              <a:rPr lang="en-US" sz="2800">
                <a:solidFill>
                  <a:srgbClr val="0B3CC8"/>
                </a:solidFill>
              </a:rPr>
              <a:t> </a:t>
            </a:r>
            <a:r>
              <a:rPr lang="en-US" sz="2800" err="1">
                <a:solidFill>
                  <a:srgbClr val="0B3CC8"/>
                </a:solidFill>
              </a:rPr>
              <a:t>es</a:t>
            </a:r>
            <a:r>
              <a:rPr lang="en-US" sz="2800">
                <a:solidFill>
                  <a:srgbClr val="0B3CC8"/>
                </a:solidFill>
              </a:rPr>
              <a:t> </a:t>
            </a:r>
            <a:r>
              <a:rPr lang="en-US" sz="2800" err="1">
                <a:solidFill>
                  <a:srgbClr val="0B3CC8"/>
                </a:solidFill>
              </a:rPr>
              <a:t>importante</a:t>
            </a:r>
            <a:r>
              <a:rPr lang="en-US" sz="2800">
                <a:solidFill>
                  <a:srgbClr val="0B3CC8"/>
                </a:solidFill>
              </a:rPr>
              <a:t> </a:t>
            </a:r>
            <a:r>
              <a:rPr lang="en-US" sz="2800" err="1">
                <a:solidFill>
                  <a:srgbClr val="0B3CC8"/>
                </a:solidFill>
              </a:rPr>
              <a:t>porque</a:t>
            </a:r>
            <a:r>
              <a:rPr lang="en-US" sz="2800">
                <a:solidFill>
                  <a:srgbClr val="0B3CC8"/>
                </a:solidFill>
              </a:rPr>
              <a:t> </a:t>
            </a:r>
            <a:r>
              <a:rPr lang="en-US" sz="2800" err="1">
                <a:solidFill>
                  <a:srgbClr val="0B3CC8"/>
                </a:solidFill>
              </a:rPr>
              <a:t>bien</a:t>
            </a:r>
            <a:r>
              <a:rPr lang="en-US" sz="2800">
                <a:solidFill>
                  <a:srgbClr val="0B3CC8"/>
                </a:solidFill>
              </a:rPr>
              <a:t> </a:t>
            </a:r>
            <a:r>
              <a:rPr lang="en-US" sz="2800" err="1">
                <a:solidFill>
                  <a:srgbClr val="0B3CC8"/>
                </a:solidFill>
              </a:rPr>
              <a:t>realizada</a:t>
            </a:r>
            <a:r>
              <a:rPr lang="en-US" sz="2800">
                <a:solidFill>
                  <a:srgbClr val="0B3CC8"/>
                </a:solidFill>
              </a:rPr>
              <a:t> </a:t>
            </a:r>
            <a:r>
              <a:rPr lang="en-US" sz="2800" err="1">
                <a:solidFill>
                  <a:srgbClr val="0B3CC8"/>
                </a:solidFill>
              </a:rPr>
              <a:t>asegura</a:t>
            </a:r>
            <a:r>
              <a:rPr lang="en-US" sz="2800">
                <a:solidFill>
                  <a:srgbClr val="0B3CC8"/>
                </a:solidFill>
              </a:rPr>
              <a:t> la </a:t>
            </a:r>
            <a:r>
              <a:rPr lang="en-US" sz="2800" err="1">
                <a:solidFill>
                  <a:srgbClr val="0B3CC8"/>
                </a:solidFill>
              </a:rPr>
              <a:t>satisfacción</a:t>
            </a:r>
            <a:r>
              <a:rPr lang="en-US" sz="2800">
                <a:solidFill>
                  <a:srgbClr val="0B3CC8"/>
                </a:solidFill>
              </a:rPr>
              <a:t> del </a:t>
            </a:r>
            <a:r>
              <a:rPr lang="en-US" sz="2800" err="1">
                <a:solidFill>
                  <a:srgbClr val="0B3CC8"/>
                </a:solidFill>
              </a:rPr>
              <a:t>cliente</a:t>
            </a:r>
            <a:r>
              <a:rPr lang="en-US" sz="2800">
                <a:solidFill>
                  <a:srgbClr val="0B3CC8"/>
                </a:solidFill>
              </a:rPr>
              <a:t> y el </a:t>
            </a:r>
            <a:r>
              <a:rPr lang="en-US" sz="2800" err="1">
                <a:solidFill>
                  <a:srgbClr val="0B3CC8"/>
                </a:solidFill>
              </a:rPr>
              <a:t>correcto</a:t>
            </a:r>
            <a:r>
              <a:rPr lang="en-US" sz="2800">
                <a:solidFill>
                  <a:srgbClr val="0B3CC8"/>
                </a:solidFill>
              </a:rPr>
              <a:t> </a:t>
            </a:r>
            <a:r>
              <a:rPr lang="en-US" sz="2800" err="1">
                <a:solidFill>
                  <a:srgbClr val="0B3CC8"/>
                </a:solidFill>
              </a:rPr>
              <a:t>uso</a:t>
            </a:r>
            <a:r>
              <a:rPr lang="en-US" sz="2800">
                <a:solidFill>
                  <a:srgbClr val="0B3CC8"/>
                </a:solidFill>
              </a:rPr>
              <a:t> de </a:t>
            </a:r>
            <a:r>
              <a:rPr lang="en-US" sz="2800" err="1">
                <a:solidFill>
                  <a:srgbClr val="0B3CC8"/>
                </a:solidFill>
              </a:rPr>
              <a:t>los</a:t>
            </a:r>
            <a:r>
              <a:rPr lang="en-US" sz="2800">
                <a:solidFill>
                  <a:srgbClr val="0B3CC8"/>
                </a:solidFill>
              </a:rPr>
              <a:t> </a:t>
            </a:r>
            <a:r>
              <a:rPr lang="en-US" sz="2800" err="1">
                <a:solidFill>
                  <a:srgbClr val="0B3CC8"/>
                </a:solidFill>
              </a:rPr>
              <a:t>recursos</a:t>
            </a:r>
            <a:r>
              <a:rPr lang="en-US" sz="2800">
                <a:solidFill>
                  <a:srgbClr val="0B3CC8"/>
                </a:solidFill>
              </a:rPr>
              <a:t>.</a:t>
            </a:r>
          </a:p>
          <a:p>
            <a:pPr marL="342900" indent="-342900" algn="just">
              <a:buFont typeface="Arial" panose="020B0604020202020204" pitchFamily="34" charset="0"/>
              <a:buChar char="•"/>
            </a:pPr>
            <a:r>
              <a:rPr lang="en-US" sz="2800">
                <a:solidFill>
                  <a:srgbClr val="0B3CC8"/>
                </a:solidFill>
              </a:rPr>
              <a:t>Las </a:t>
            </a:r>
            <a:r>
              <a:rPr lang="en-US" sz="2800" err="1">
                <a:solidFill>
                  <a:srgbClr val="0B3CC8"/>
                </a:solidFill>
              </a:rPr>
              <a:t>actividades</a:t>
            </a:r>
            <a:r>
              <a:rPr lang="en-US" sz="2800">
                <a:solidFill>
                  <a:srgbClr val="0B3CC8"/>
                </a:solidFill>
              </a:rPr>
              <a:t> </a:t>
            </a:r>
            <a:r>
              <a:rPr lang="en-US" sz="2800" err="1">
                <a:solidFill>
                  <a:srgbClr val="0B3CC8"/>
                </a:solidFill>
              </a:rPr>
              <a:t>típicas</a:t>
            </a:r>
            <a:r>
              <a:rPr lang="en-US" sz="2800">
                <a:solidFill>
                  <a:srgbClr val="0B3CC8"/>
                </a:solidFill>
              </a:rPr>
              <a:t> de la reunion de Backlog </a:t>
            </a:r>
            <a:r>
              <a:rPr lang="en-US" sz="2800" strike="sngStrike">
                <a:solidFill>
                  <a:srgbClr val="0B3CC8"/>
                </a:solidFill>
              </a:rPr>
              <a:t>grooming</a:t>
            </a:r>
            <a:r>
              <a:rPr lang="en-US" sz="2800">
                <a:solidFill>
                  <a:srgbClr val="0B3CC8"/>
                </a:solidFill>
              </a:rPr>
              <a:t> refinement </a:t>
            </a:r>
            <a:r>
              <a:rPr lang="en-US" sz="2800" err="1">
                <a:solidFill>
                  <a:srgbClr val="0B3CC8"/>
                </a:solidFill>
              </a:rPr>
              <a:t>típicamente</a:t>
            </a:r>
            <a:r>
              <a:rPr lang="en-US" sz="2800">
                <a:solidFill>
                  <a:srgbClr val="0B3CC8"/>
                </a:solidFill>
              </a:rPr>
              <a:t> </a:t>
            </a:r>
            <a:r>
              <a:rPr lang="en-US" sz="2800" err="1">
                <a:solidFill>
                  <a:srgbClr val="0B3CC8"/>
                </a:solidFill>
              </a:rPr>
              <a:t>consumen</a:t>
            </a:r>
            <a:r>
              <a:rPr lang="en-US" sz="2800">
                <a:solidFill>
                  <a:srgbClr val="0B3CC8"/>
                </a:solidFill>
              </a:rPr>
              <a:t> entre un 5-15% del </a:t>
            </a:r>
            <a:r>
              <a:rPr lang="en-US" sz="2800" err="1">
                <a:solidFill>
                  <a:srgbClr val="0B3CC8"/>
                </a:solidFill>
              </a:rPr>
              <a:t>tiempo</a:t>
            </a:r>
            <a:r>
              <a:rPr lang="en-US" sz="2800">
                <a:solidFill>
                  <a:srgbClr val="0B3CC8"/>
                </a:solidFill>
              </a:rPr>
              <a:t> total del sprint y </a:t>
            </a:r>
            <a:r>
              <a:rPr lang="en-US" sz="2800" err="1">
                <a:solidFill>
                  <a:srgbClr val="0B3CC8"/>
                </a:solidFill>
              </a:rPr>
              <a:t>necesitan</a:t>
            </a:r>
            <a:r>
              <a:rPr lang="en-US" sz="2800">
                <a:solidFill>
                  <a:srgbClr val="0B3CC8"/>
                </a:solidFill>
              </a:rPr>
              <a:t> </a:t>
            </a:r>
            <a:r>
              <a:rPr lang="en-US" sz="2800" err="1">
                <a:solidFill>
                  <a:srgbClr val="0B3CC8"/>
                </a:solidFill>
              </a:rPr>
              <a:t>realizarse</a:t>
            </a:r>
            <a:r>
              <a:rPr lang="en-US" sz="2800">
                <a:solidFill>
                  <a:srgbClr val="0B3CC8"/>
                </a:solidFill>
              </a:rPr>
              <a:t> de forma </a:t>
            </a:r>
            <a:r>
              <a:rPr lang="en-US" sz="2800" err="1">
                <a:solidFill>
                  <a:srgbClr val="0B3CC8"/>
                </a:solidFill>
              </a:rPr>
              <a:t>contínua</a:t>
            </a:r>
            <a:r>
              <a:rPr lang="en-US" sz="2800">
                <a:solidFill>
                  <a:srgbClr val="0B3CC8"/>
                </a:solidFill>
              </a:rPr>
              <a:t>.</a:t>
            </a:r>
          </a:p>
          <a:p>
            <a:pPr marL="342900" indent="-342900" algn="just">
              <a:buFont typeface="Arial" panose="020B0604020202020204" pitchFamily="34" charset="0"/>
              <a:buChar char="•"/>
            </a:pPr>
            <a:r>
              <a:rPr lang="en-US" sz="2800">
                <a:solidFill>
                  <a:srgbClr val="0B3CC8"/>
                </a:solidFill>
              </a:rPr>
              <a:t>El PO </a:t>
            </a:r>
            <a:r>
              <a:rPr lang="en-US" sz="2800" err="1">
                <a:solidFill>
                  <a:srgbClr val="0B3CC8"/>
                </a:solidFill>
              </a:rPr>
              <a:t>puede</a:t>
            </a:r>
            <a:r>
              <a:rPr lang="en-US" sz="2800">
                <a:solidFill>
                  <a:srgbClr val="0B3CC8"/>
                </a:solidFill>
              </a:rPr>
              <a:t> </a:t>
            </a:r>
            <a:r>
              <a:rPr lang="en-US" sz="2800" err="1">
                <a:solidFill>
                  <a:srgbClr val="0B3CC8"/>
                </a:solidFill>
              </a:rPr>
              <a:t>priorizar</a:t>
            </a:r>
            <a:r>
              <a:rPr lang="en-US" sz="2800">
                <a:solidFill>
                  <a:srgbClr val="0B3CC8"/>
                </a:solidFill>
              </a:rPr>
              <a:t> “</a:t>
            </a:r>
            <a:r>
              <a:rPr lang="en-US" sz="2800" err="1">
                <a:solidFill>
                  <a:srgbClr val="0B3CC8"/>
                </a:solidFill>
              </a:rPr>
              <a:t>por</a:t>
            </a:r>
            <a:r>
              <a:rPr lang="en-US" sz="2800">
                <a:solidFill>
                  <a:srgbClr val="0B3CC8"/>
                </a:solidFill>
              </a:rPr>
              <a:t> </a:t>
            </a:r>
            <a:r>
              <a:rPr lang="en-US" sz="2800" err="1">
                <a:solidFill>
                  <a:srgbClr val="0B3CC8"/>
                </a:solidFill>
              </a:rPr>
              <a:t>intuición</a:t>
            </a:r>
            <a:r>
              <a:rPr lang="en-US" sz="2800">
                <a:solidFill>
                  <a:srgbClr val="0B3CC8"/>
                </a:solidFill>
              </a:rPr>
              <a:t>” o </a:t>
            </a:r>
            <a:r>
              <a:rPr lang="en-US" sz="2800" err="1">
                <a:solidFill>
                  <a:srgbClr val="0B3CC8"/>
                </a:solidFill>
              </a:rPr>
              <a:t>utilizar</a:t>
            </a:r>
            <a:r>
              <a:rPr lang="en-US" sz="2800">
                <a:solidFill>
                  <a:srgbClr val="0B3CC8"/>
                </a:solidFill>
              </a:rPr>
              <a:t> </a:t>
            </a:r>
            <a:r>
              <a:rPr lang="en-US" sz="2800" err="1">
                <a:solidFill>
                  <a:srgbClr val="0B3CC8"/>
                </a:solidFill>
              </a:rPr>
              <a:t>alguna</a:t>
            </a:r>
            <a:r>
              <a:rPr lang="en-US" sz="2800">
                <a:solidFill>
                  <a:srgbClr val="0B3CC8"/>
                </a:solidFill>
              </a:rPr>
              <a:t> </a:t>
            </a:r>
            <a:r>
              <a:rPr lang="en-US" sz="2800" err="1">
                <a:solidFill>
                  <a:srgbClr val="0B3CC8"/>
                </a:solidFill>
              </a:rPr>
              <a:t>técnica</a:t>
            </a:r>
            <a:r>
              <a:rPr lang="en-US" sz="2800">
                <a:solidFill>
                  <a:srgbClr val="0B3CC8"/>
                </a:solidFill>
              </a:rPr>
              <a:t> </a:t>
            </a:r>
            <a:r>
              <a:rPr lang="en-US" sz="2800" err="1">
                <a:solidFill>
                  <a:srgbClr val="0B3CC8"/>
                </a:solidFill>
              </a:rPr>
              <a:t>conocida</a:t>
            </a:r>
            <a:r>
              <a:rPr lang="en-US" sz="2800">
                <a:solidFill>
                  <a:srgbClr val="0B3CC8"/>
                </a:solidFill>
              </a:rPr>
              <a:t>.</a:t>
            </a:r>
          </a:p>
          <a:p>
            <a:pPr marL="342900" indent="-342900" algn="just">
              <a:buFont typeface="Arial" panose="020B0604020202020204" pitchFamily="34" charset="0"/>
              <a:buChar char="•"/>
            </a:pPr>
            <a:endParaRPr lang="en-US" sz="2800">
              <a:solidFill>
                <a:srgbClr val="0B3CC8"/>
              </a:solidFill>
              <a:hlinkClick r:id="rId2"/>
            </a:endParaRPr>
          </a:p>
          <a:p>
            <a:pPr algn="just"/>
            <a:r>
              <a:rPr lang="en-US" sz="1800">
                <a:solidFill>
                  <a:srgbClr val="0B3CC8"/>
                </a:solidFill>
                <a:hlinkClick r:id="rId2"/>
              </a:rPr>
              <a:t>http://msdn.microsoft.com/en-us/library/hh765981(v=vs.110).aspx</a:t>
            </a:r>
            <a:r>
              <a:rPr lang="en-US" sz="1800">
                <a:solidFill>
                  <a:srgbClr val="0B3CC8"/>
                </a:solidFill>
              </a:rPr>
              <a:t> </a:t>
            </a:r>
          </a:p>
        </p:txBody>
      </p:sp>
      <p:pic>
        <p:nvPicPr>
          <p:cNvPr id="4" name="Picture 3"/>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866935777"/>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59597"/>
            <a:ext cx="11056132" cy="783908"/>
          </a:xfrm>
        </p:spPr>
        <p:txBody>
          <a:bodyPr/>
          <a:lstStyle/>
          <a:p>
            <a:pPr>
              <a:defRPr/>
            </a:pPr>
            <a:r>
              <a:rPr lang="en-US" sz="4400" err="1"/>
              <a:t>Clásico</a:t>
            </a:r>
            <a:r>
              <a:rPr lang="en-US" sz="4400"/>
              <a:t> </a:t>
            </a:r>
            <a:r>
              <a:rPr lang="en-US" sz="4400" err="1"/>
              <a:t>dilema</a:t>
            </a:r>
            <a:r>
              <a:rPr lang="en-US" sz="4400"/>
              <a:t> del PO</a:t>
            </a:r>
            <a:endParaRPr lang="en-US" sz="4400">
              <a:solidFill>
                <a:srgbClr val="1D4BF1"/>
              </a:solidFill>
            </a:endParaRPr>
          </a:p>
        </p:txBody>
      </p:sp>
      <p:pic>
        <p:nvPicPr>
          <p:cNvPr id="3" name="Picture 2"/>
          <p:cNvPicPr>
            <a:picLocks noChangeAspect="1"/>
          </p:cNvPicPr>
          <p:nvPr/>
        </p:nvPicPr>
        <p:blipFill>
          <a:blip r:embed="rId2"/>
          <a:stretch>
            <a:fillRect/>
          </a:stretch>
        </p:blipFill>
        <p:spPr>
          <a:xfrm>
            <a:off x="3606924" y="1243505"/>
            <a:ext cx="4868098" cy="2568880"/>
          </a:xfrm>
          <a:prstGeom prst="rect">
            <a:avLst/>
          </a:prstGeom>
        </p:spPr>
      </p:pic>
      <p:pic>
        <p:nvPicPr>
          <p:cNvPr id="4" name="Picture 3"/>
          <p:cNvPicPr>
            <a:picLocks noChangeAspect="1"/>
          </p:cNvPicPr>
          <p:nvPr/>
        </p:nvPicPr>
        <p:blipFill>
          <a:blip r:embed="rId3"/>
          <a:stretch>
            <a:fillRect/>
          </a:stretch>
        </p:blipFill>
        <p:spPr>
          <a:xfrm>
            <a:off x="1199838" y="3812385"/>
            <a:ext cx="2533322" cy="2206051"/>
          </a:xfrm>
          <a:prstGeom prst="rect">
            <a:avLst/>
          </a:prstGeom>
        </p:spPr>
      </p:pic>
      <p:pic>
        <p:nvPicPr>
          <p:cNvPr id="5" name="Picture 4"/>
          <p:cNvPicPr>
            <a:picLocks noChangeAspect="1"/>
          </p:cNvPicPr>
          <p:nvPr/>
        </p:nvPicPr>
        <p:blipFill>
          <a:blip r:embed="rId4"/>
          <a:stretch>
            <a:fillRect/>
          </a:stretch>
        </p:blipFill>
        <p:spPr>
          <a:xfrm>
            <a:off x="5106301" y="4088145"/>
            <a:ext cx="2679009" cy="1930291"/>
          </a:xfrm>
          <a:prstGeom prst="rect">
            <a:avLst/>
          </a:prstGeom>
        </p:spPr>
      </p:pic>
      <p:pic>
        <p:nvPicPr>
          <p:cNvPr id="6" name="Picture 5"/>
          <p:cNvPicPr>
            <a:picLocks noChangeAspect="1"/>
          </p:cNvPicPr>
          <p:nvPr/>
        </p:nvPicPr>
        <p:blipFill>
          <a:blip r:embed="rId5"/>
          <a:stretch>
            <a:fillRect/>
          </a:stretch>
        </p:blipFill>
        <p:spPr>
          <a:xfrm>
            <a:off x="8607482" y="3921969"/>
            <a:ext cx="2804230" cy="2262641"/>
          </a:xfrm>
          <a:prstGeom prst="rect">
            <a:avLst/>
          </a:prstGeom>
        </p:spPr>
      </p:pic>
      <p:pic>
        <p:nvPicPr>
          <p:cNvPr id="7" name="Picture 6"/>
          <p:cNvPicPr>
            <a:picLocks noChangeAspect="1"/>
          </p:cNvPicPr>
          <p:nvPr/>
        </p:nvPicPr>
        <p:blipFill>
          <a:blip r:embed="rId6">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770401625"/>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90608" y="2438962"/>
            <a:ext cx="7178439" cy="913858"/>
          </a:xfrm>
        </p:spPr>
        <p:txBody>
          <a:bodyPr/>
          <a:lstStyle/>
          <a:p>
            <a:pPr eaLnBrk="1" hangingPunct="1"/>
            <a:r>
              <a:rPr lang="en-US" altLang="es-AR" sz="6598"/>
              <a:t>Sprint Backlog</a:t>
            </a:r>
          </a:p>
        </p:txBody>
      </p:sp>
      <p:sp>
        <p:nvSpPr>
          <p:cNvPr id="6" name="Subtitle 3"/>
          <p:cNvSpPr txBox="1">
            <a:spLocks/>
          </p:cNvSpPr>
          <p:nvPr/>
        </p:nvSpPr>
        <p:spPr>
          <a:xfrm>
            <a:off x="2709708" y="3621145"/>
            <a:ext cx="7744476" cy="1752144"/>
          </a:xfrm>
          <a:prstGeom prst="rect">
            <a:avLst/>
          </a:prstGeom>
        </p:spPr>
        <p:txBody>
          <a:bodyPr rtlCol="0">
            <a:normAutofit/>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799" err="1">
                <a:latin typeface="Poppins" panose="02000000000000000000" pitchFamily="2" charset="0"/>
                <a:ea typeface="+mn-ea"/>
                <a:cs typeface="Poppins" panose="02000000000000000000" pitchFamily="2" charset="0"/>
              </a:rPr>
              <a:t>Lista</a:t>
            </a:r>
            <a:r>
              <a:rPr lang="en-US" sz="2799">
                <a:latin typeface="Poppins" panose="02000000000000000000" pitchFamily="2" charset="0"/>
                <a:ea typeface="+mn-ea"/>
                <a:cs typeface="Poppins" panose="02000000000000000000" pitchFamily="2" charset="0"/>
              </a:rPr>
              <a:t> de </a:t>
            </a:r>
            <a:r>
              <a:rPr lang="en-US" sz="2799" err="1">
                <a:latin typeface="Poppins" panose="02000000000000000000" pitchFamily="2" charset="0"/>
                <a:ea typeface="+mn-ea"/>
                <a:cs typeface="Poppins" panose="02000000000000000000" pitchFamily="2" charset="0"/>
              </a:rPr>
              <a:t>elementos</a:t>
            </a:r>
            <a:r>
              <a:rPr lang="en-US" sz="2799">
                <a:latin typeface="Poppins" panose="02000000000000000000" pitchFamily="2" charset="0"/>
                <a:ea typeface="+mn-ea"/>
                <a:cs typeface="Poppins" panose="02000000000000000000" pitchFamily="2" charset="0"/>
              </a:rPr>
              <a:t> de </a:t>
            </a:r>
            <a:r>
              <a:rPr lang="en-US" sz="2799" err="1">
                <a:latin typeface="Poppins" panose="02000000000000000000" pitchFamily="2" charset="0"/>
                <a:ea typeface="+mn-ea"/>
                <a:cs typeface="Poppins" panose="02000000000000000000" pitchFamily="2" charset="0"/>
              </a:rPr>
              <a:t>trabajo</a:t>
            </a:r>
            <a:r>
              <a:rPr lang="en-US" sz="2799">
                <a:latin typeface="Poppins" panose="02000000000000000000" pitchFamily="2" charset="0"/>
                <a:ea typeface="+mn-ea"/>
                <a:cs typeface="Poppins" panose="02000000000000000000" pitchFamily="2" charset="0"/>
              </a:rPr>
              <a:t> del sprint actual</a:t>
            </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3868643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339529"/>
            <a:ext cx="11056132" cy="783908"/>
          </a:xfrm>
        </p:spPr>
        <p:txBody>
          <a:bodyPr/>
          <a:lstStyle/>
          <a:p>
            <a:pPr>
              <a:defRPr/>
            </a:pPr>
            <a:r>
              <a:rPr lang="en-US" sz="4400"/>
              <a:t>Sprint backlog</a:t>
            </a:r>
            <a:endParaRPr lang="en-US" sz="4400">
              <a:solidFill>
                <a:srgbClr val="1D4BF1"/>
              </a:solidFill>
            </a:endParaRPr>
          </a:p>
        </p:txBody>
      </p:sp>
      <p:sp>
        <p:nvSpPr>
          <p:cNvPr id="3" name="Content Placeholder 2"/>
          <p:cNvSpPr>
            <a:spLocks noGrp="1"/>
          </p:cNvSpPr>
          <p:nvPr>
            <p:ph type="body" sz="quarter" idx="10"/>
          </p:nvPr>
        </p:nvSpPr>
        <p:spPr>
          <a:xfrm>
            <a:off x="675493" y="2528557"/>
            <a:ext cx="10665852" cy="4113728"/>
          </a:xfrm>
        </p:spPr>
        <p:txBody>
          <a:bodyPr/>
          <a:lstStyle/>
          <a:p>
            <a:pPr marL="549110" indent="-295186" algn="just">
              <a:lnSpc>
                <a:spcPct val="80000"/>
              </a:lnSpc>
              <a:buFont typeface="Lucida Grande" charset="0"/>
              <a:buChar char="•"/>
              <a:tabLst>
                <a:tab pos="1187094" algn="l"/>
              </a:tabLst>
              <a:defRPr/>
            </a:pPr>
            <a:r>
              <a:rPr lang="en-US" sz="2400" err="1">
                <a:solidFill>
                  <a:srgbClr val="0B3CC8"/>
                </a:solidFill>
                <a:sym typeface="Gill Sans" charset="0"/>
              </a:rPr>
              <a:t>Cada</a:t>
            </a:r>
            <a:r>
              <a:rPr lang="en-US" sz="2400">
                <a:solidFill>
                  <a:srgbClr val="0B3CC8"/>
                </a:solidFill>
                <a:sym typeface="Gill Sans" charset="0"/>
              </a:rPr>
              <a:t> </a:t>
            </a:r>
            <a:r>
              <a:rPr lang="en-US" sz="2400" err="1">
                <a:solidFill>
                  <a:srgbClr val="0B3CC8"/>
                </a:solidFill>
                <a:sym typeface="Gill Sans" charset="0"/>
              </a:rPr>
              <a:t>individuo</a:t>
            </a:r>
            <a:r>
              <a:rPr lang="en-US" sz="2400">
                <a:solidFill>
                  <a:srgbClr val="0B3CC8"/>
                </a:solidFill>
                <a:sym typeface="Gill Sans" charset="0"/>
              </a:rPr>
              <a:t> </a:t>
            </a:r>
            <a:r>
              <a:rPr lang="en-US" sz="2400" err="1">
                <a:solidFill>
                  <a:srgbClr val="0B3CC8"/>
                </a:solidFill>
                <a:sym typeface="Gill Sans" charset="0"/>
              </a:rPr>
              <a:t>elige</a:t>
            </a:r>
            <a:r>
              <a:rPr lang="en-US" sz="2400">
                <a:solidFill>
                  <a:srgbClr val="0B3CC8"/>
                </a:solidFill>
                <a:sym typeface="Gill Sans" charset="0"/>
              </a:rPr>
              <a:t> </a:t>
            </a:r>
            <a:r>
              <a:rPr lang="en-US" sz="2400" err="1">
                <a:solidFill>
                  <a:srgbClr val="0B3CC8"/>
                </a:solidFill>
                <a:sym typeface="Gill Sans" charset="0"/>
              </a:rPr>
              <a:t>su</a:t>
            </a:r>
            <a:r>
              <a:rPr lang="en-US" sz="2400">
                <a:solidFill>
                  <a:srgbClr val="0B3CC8"/>
                </a:solidFill>
                <a:sym typeface="Gill Sans" charset="0"/>
              </a:rPr>
              <a:t> </a:t>
            </a:r>
            <a:r>
              <a:rPr lang="en-US" sz="2400" err="1">
                <a:solidFill>
                  <a:srgbClr val="0B3CC8"/>
                </a:solidFill>
                <a:sym typeface="Gill Sans" charset="0"/>
              </a:rPr>
              <a:t>propio</a:t>
            </a:r>
            <a:r>
              <a:rPr lang="en-US" sz="2400">
                <a:solidFill>
                  <a:srgbClr val="0B3CC8"/>
                </a:solidFill>
                <a:sym typeface="Gill Sans" charset="0"/>
              </a:rPr>
              <a:t> </a:t>
            </a:r>
            <a:r>
              <a:rPr lang="en-US" sz="2400" err="1">
                <a:solidFill>
                  <a:srgbClr val="0B3CC8"/>
                </a:solidFill>
                <a:sym typeface="Gill Sans" charset="0"/>
              </a:rPr>
              <a:t>trabajo</a:t>
            </a:r>
            <a:endParaRPr lang="en-US" sz="2400">
              <a:solidFill>
                <a:srgbClr val="0B3CC8"/>
              </a:solidFill>
              <a:sym typeface="Gill Sans" charset="0"/>
            </a:endParaRPr>
          </a:p>
          <a:p>
            <a:pPr marL="949551" lvl="2" indent="-295186" algn="just">
              <a:lnSpc>
                <a:spcPct val="80000"/>
              </a:lnSpc>
              <a:buFont typeface="Lucida Grande" charset="0"/>
              <a:buChar char="•"/>
              <a:tabLst>
                <a:tab pos="1187094" algn="l"/>
              </a:tabLst>
              <a:defRPr/>
            </a:pPr>
            <a:r>
              <a:rPr lang="en-US" sz="1798">
                <a:solidFill>
                  <a:srgbClr val="0B3CC8"/>
                </a:solidFill>
                <a:sym typeface="Gill Sans" charset="0"/>
              </a:rPr>
              <a:t>Las </a:t>
            </a:r>
            <a:r>
              <a:rPr lang="en-US" sz="1798" err="1">
                <a:solidFill>
                  <a:srgbClr val="0B3CC8"/>
                </a:solidFill>
                <a:sym typeface="Gill Sans" charset="0"/>
              </a:rPr>
              <a:t>tareas</a:t>
            </a:r>
            <a:r>
              <a:rPr lang="en-US" sz="1798">
                <a:solidFill>
                  <a:srgbClr val="0B3CC8"/>
                </a:solidFill>
                <a:sym typeface="Gill Sans" charset="0"/>
              </a:rPr>
              <a:t> </a:t>
            </a:r>
            <a:r>
              <a:rPr lang="en-US" sz="1798" err="1">
                <a:solidFill>
                  <a:srgbClr val="0B3CC8"/>
                </a:solidFill>
                <a:sym typeface="Gill Sans" charset="0"/>
              </a:rPr>
              <a:t>nunca</a:t>
            </a:r>
            <a:r>
              <a:rPr lang="en-US" sz="1798">
                <a:solidFill>
                  <a:srgbClr val="0B3CC8"/>
                </a:solidFill>
                <a:sym typeface="Gill Sans" charset="0"/>
              </a:rPr>
              <a:t> son </a:t>
            </a:r>
            <a:r>
              <a:rPr lang="en-US" sz="1798" err="1">
                <a:solidFill>
                  <a:srgbClr val="0B3CC8"/>
                </a:solidFill>
                <a:sym typeface="Gill Sans" charset="0"/>
              </a:rPr>
              <a:t>asignadas</a:t>
            </a:r>
            <a:r>
              <a:rPr lang="en-US" sz="1798">
                <a:solidFill>
                  <a:srgbClr val="0B3CC8"/>
                </a:solidFill>
                <a:sym typeface="Gill Sans" charset="0"/>
              </a:rPr>
              <a:t>!</a:t>
            </a:r>
          </a:p>
          <a:p>
            <a:pPr marL="549110" indent="-295186" algn="just">
              <a:lnSpc>
                <a:spcPct val="80000"/>
              </a:lnSpc>
              <a:buFont typeface="Lucida Grande" charset="0"/>
              <a:buChar char="•"/>
              <a:tabLst>
                <a:tab pos="1187094" algn="l"/>
              </a:tabLst>
              <a:defRPr/>
            </a:pPr>
            <a:r>
              <a:rPr lang="en-US" sz="2400">
                <a:solidFill>
                  <a:srgbClr val="0B3CC8"/>
                </a:solidFill>
                <a:sym typeface="Gill Sans" charset="0"/>
              </a:rPr>
              <a:t>La </a:t>
            </a:r>
            <a:r>
              <a:rPr lang="en-US" sz="2400" err="1">
                <a:solidFill>
                  <a:srgbClr val="0B3CC8"/>
                </a:solidFill>
                <a:sym typeface="Gill Sans" charset="0"/>
              </a:rPr>
              <a:t>estimación</a:t>
            </a:r>
            <a:r>
              <a:rPr lang="en-US" sz="2400">
                <a:solidFill>
                  <a:srgbClr val="0B3CC8"/>
                </a:solidFill>
                <a:sym typeface="Gill Sans" charset="0"/>
              </a:rPr>
              <a:t> del </a:t>
            </a:r>
            <a:r>
              <a:rPr lang="en-US" sz="2400" err="1">
                <a:solidFill>
                  <a:srgbClr val="0B3CC8"/>
                </a:solidFill>
                <a:sym typeface="Gill Sans" charset="0"/>
              </a:rPr>
              <a:t>trabajo</a:t>
            </a:r>
            <a:r>
              <a:rPr lang="en-US" sz="2400">
                <a:solidFill>
                  <a:srgbClr val="0B3CC8"/>
                </a:solidFill>
                <a:sym typeface="Gill Sans" charset="0"/>
              </a:rPr>
              <a:t> </a:t>
            </a:r>
            <a:r>
              <a:rPr lang="en-US" sz="2400" err="1">
                <a:solidFill>
                  <a:srgbClr val="0B3CC8"/>
                </a:solidFill>
                <a:sym typeface="Gill Sans" charset="0"/>
              </a:rPr>
              <a:t>pendiente</a:t>
            </a:r>
            <a:r>
              <a:rPr lang="en-US" sz="2400">
                <a:solidFill>
                  <a:srgbClr val="0B3CC8"/>
                </a:solidFill>
                <a:sym typeface="Gill Sans" charset="0"/>
              </a:rPr>
              <a:t> se </a:t>
            </a:r>
            <a:r>
              <a:rPr lang="en-US" sz="2400" err="1">
                <a:solidFill>
                  <a:srgbClr val="0B3CC8"/>
                </a:solidFill>
                <a:sym typeface="Gill Sans" charset="0"/>
              </a:rPr>
              <a:t>modifica</a:t>
            </a:r>
            <a:r>
              <a:rPr lang="en-US" sz="2400">
                <a:solidFill>
                  <a:srgbClr val="0B3CC8"/>
                </a:solidFill>
                <a:sym typeface="Gill Sans" charset="0"/>
              </a:rPr>
              <a:t> </a:t>
            </a:r>
            <a:r>
              <a:rPr lang="en-US" sz="2400" err="1">
                <a:solidFill>
                  <a:srgbClr val="0B3CC8"/>
                </a:solidFill>
                <a:sym typeface="Gill Sans" charset="0"/>
              </a:rPr>
              <a:t>todos</a:t>
            </a:r>
            <a:r>
              <a:rPr lang="en-US" sz="2400">
                <a:solidFill>
                  <a:srgbClr val="0B3CC8"/>
                </a:solidFill>
                <a:sym typeface="Gill Sans" charset="0"/>
              </a:rPr>
              <a:t> </a:t>
            </a:r>
            <a:r>
              <a:rPr lang="en-US" sz="2400" err="1">
                <a:solidFill>
                  <a:srgbClr val="0B3CC8"/>
                </a:solidFill>
                <a:sym typeface="Gill Sans" charset="0"/>
              </a:rPr>
              <a:t>los</a:t>
            </a:r>
            <a:r>
              <a:rPr lang="en-US" sz="2400">
                <a:solidFill>
                  <a:srgbClr val="0B3CC8"/>
                </a:solidFill>
                <a:sym typeface="Gill Sans" charset="0"/>
              </a:rPr>
              <a:t> </a:t>
            </a:r>
            <a:r>
              <a:rPr lang="en-US" sz="2400" err="1">
                <a:solidFill>
                  <a:srgbClr val="0B3CC8"/>
                </a:solidFill>
                <a:sym typeface="Gill Sans" charset="0"/>
              </a:rPr>
              <a:t>dias</a:t>
            </a:r>
            <a:r>
              <a:rPr lang="en-US" sz="2400">
                <a:solidFill>
                  <a:srgbClr val="0B3CC8"/>
                </a:solidFill>
                <a:sym typeface="Gill Sans" charset="0"/>
              </a:rPr>
              <a:t>.</a:t>
            </a:r>
          </a:p>
          <a:p>
            <a:pPr marL="549110" indent="-295186" algn="just">
              <a:lnSpc>
                <a:spcPct val="80000"/>
              </a:lnSpc>
              <a:buFont typeface="Lucida Grande" charset="0"/>
              <a:buChar char="•"/>
              <a:tabLst>
                <a:tab pos="1187094" algn="l"/>
              </a:tabLst>
              <a:defRPr/>
            </a:pPr>
            <a:r>
              <a:rPr lang="en-US" sz="2400" err="1">
                <a:solidFill>
                  <a:srgbClr val="0B3CC8"/>
                </a:solidFill>
                <a:sym typeface="Gill Sans" charset="0"/>
              </a:rPr>
              <a:t>Cualquier</a:t>
            </a:r>
            <a:r>
              <a:rPr lang="en-US" sz="2400">
                <a:solidFill>
                  <a:srgbClr val="0B3CC8"/>
                </a:solidFill>
                <a:sym typeface="Gill Sans" charset="0"/>
              </a:rPr>
              <a:t> </a:t>
            </a:r>
            <a:r>
              <a:rPr lang="en-US" sz="2400" err="1">
                <a:solidFill>
                  <a:srgbClr val="0B3CC8"/>
                </a:solidFill>
                <a:sym typeface="Gill Sans" charset="0"/>
              </a:rPr>
              <a:t>miembro</a:t>
            </a:r>
            <a:r>
              <a:rPr lang="en-US" sz="2400">
                <a:solidFill>
                  <a:srgbClr val="0B3CC8"/>
                </a:solidFill>
                <a:sym typeface="Gill Sans" charset="0"/>
              </a:rPr>
              <a:t> del </a:t>
            </a:r>
            <a:r>
              <a:rPr lang="en-US" sz="2400" err="1">
                <a:solidFill>
                  <a:srgbClr val="0B3CC8"/>
                </a:solidFill>
                <a:sym typeface="Gill Sans" charset="0"/>
              </a:rPr>
              <a:t>equipo</a:t>
            </a:r>
            <a:r>
              <a:rPr lang="en-US" sz="2400">
                <a:solidFill>
                  <a:srgbClr val="0B3CC8"/>
                </a:solidFill>
                <a:sym typeface="Gill Sans" charset="0"/>
              </a:rPr>
              <a:t> </a:t>
            </a:r>
            <a:r>
              <a:rPr lang="en-US" sz="2400" err="1">
                <a:solidFill>
                  <a:srgbClr val="0B3CC8"/>
                </a:solidFill>
                <a:sym typeface="Gill Sans" charset="0"/>
              </a:rPr>
              <a:t>puede</a:t>
            </a:r>
            <a:r>
              <a:rPr lang="en-US" sz="2400">
                <a:solidFill>
                  <a:srgbClr val="0B3CC8"/>
                </a:solidFill>
                <a:sym typeface="Gill Sans" charset="0"/>
              </a:rPr>
              <a:t> </a:t>
            </a:r>
            <a:r>
              <a:rPr lang="en-US" sz="2400" err="1">
                <a:solidFill>
                  <a:srgbClr val="0B3CC8"/>
                </a:solidFill>
                <a:sym typeface="Gill Sans" charset="0"/>
              </a:rPr>
              <a:t>agregar</a:t>
            </a:r>
            <a:r>
              <a:rPr lang="en-US" sz="2400">
                <a:solidFill>
                  <a:srgbClr val="0B3CC8"/>
                </a:solidFill>
                <a:sym typeface="Gill Sans" charset="0"/>
              </a:rPr>
              <a:t>, </a:t>
            </a:r>
            <a:r>
              <a:rPr lang="en-US" sz="2400" err="1">
                <a:solidFill>
                  <a:srgbClr val="0B3CC8"/>
                </a:solidFill>
                <a:sym typeface="Gill Sans" charset="0"/>
              </a:rPr>
              <a:t>borrar</a:t>
            </a:r>
            <a:r>
              <a:rPr lang="en-US" sz="2400">
                <a:solidFill>
                  <a:srgbClr val="0B3CC8"/>
                </a:solidFill>
                <a:sym typeface="Gill Sans" charset="0"/>
              </a:rPr>
              <a:t> o </a:t>
            </a:r>
            <a:r>
              <a:rPr lang="en-US" sz="2400" err="1">
                <a:solidFill>
                  <a:srgbClr val="0B3CC8"/>
                </a:solidFill>
                <a:sym typeface="Gill Sans" charset="0"/>
              </a:rPr>
              <a:t>modificar</a:t>
            </a:r>
            <a:r>
              <a:rPr lang="en-US" sz="2400">
                <a:solidFill>
                  <a:srgbClr val="0B3CC8"/>
                </a:solidFill>
                <a:sym typeface="Gill Sans" charset="0"/>
              </a:rPr>
              <a:t> </a:t>
            </a:r>
            <a:r>
              <a:rPr lang="en-US" sz="2400" err="1">
                <a:solidFill>
                  <a:srgbClr val="0B3CC8"/>
                </a:solidFill>
                <a:sym typeface="Gill Sans" charset="0"/>
              </a:rPr>
              <a:t>elementos</a:t>
            </a:r>
            <a:r>
              <a:rPr lang="en-US" sz="2400">
                <a:solidFill>
                  <a:srgbClr val="0B3CC8"/>
                </a:solidFill>
                <a:sym typeface="Gill Sans" charset="0"/>
              </a:rPr>
              <a:t>.</a:t>
            </a:r>
          </a:p>
          <a:p>
            <a:pPr marL="549110" indent="-295186" algn="just">
              <a:lnSpc>
                <a:spcPct val="80000"/>
              </a:lnSpc>
              <a:buFont typeface="Lucida Grande" charset="0"/>
              <a:buChar char="•"/>
              <a:tabLst>
                <a:tab pos="1187094" algn="l"/>
              </a:tabLst>
              <a:defRPr/>
            </a:pPr>
            <a:r>
              <a:rPr lang="en-US" sz="2400">
                <a:solidFill>
                  <a:srgbClr val="0B3CC8"/>
                </a:solidFill>
                <a:sym typeface="Gill Sans" charset="0"/>
              </a:rPr>
              <a:t>El </a:t>
            </a:r>
            <a:r>
              <a:rPr lang="en-US" sz="2400" err="1">
                <a:solidFill>
                  <a:srgbClr val="0B3CC8"/>
                </a:solidFill>
                <a:sym typeface="Gill Sans" charset="0"/>
              </a:rPr>
              <a:t>trabajo</a:t>
            </a:r>
            <a:r>
              <a:rPr lang="en-US" sz="2400">
                <a:solidFill>
                  <a:srgbClr val="0B3CC8"/>
                </a:solidFill>
                <a:sym typeface="Gill Sans" charset="0"/>
              </a:rPr>
              <a:t> del sprint emerge.</a:t>
            </a:r>
          </a:p>
          <a:p>
            <a:pPr marL="549110" indent="-295186" algn="just">
              <a:lnSpc>
                <a:spcPct val="80000"/>
              </a:lnSpc>
              <a:buFont typeface="Lucida Grande" charset="0"/>
              <a:buChar char="•"/>
              <a:tabLst>
                <a:tab pos="1187094" algn="l"/>
              </a:tabLst>
              <a:defRPr/>
            </a:pPr>
            <a:r>
              <a:rPr lang="en-US" sz="2400">
                <a:solidFill>
                  <a:srgbClr val="0B3CC8"/>
                </a:solidFill>
                <a:sym typeface="Gill Sans" charset="0"/>
              </a:rPr>
              <a:t>Si la </a:t>
            </a:r>
            <a:r>
              <a:rPr lang="en-US" sz="2400" err="1">
                <a:solidFill>
                  <a:srgbClr val="0B3CC8"/>
                </a:solidFill>
                <a:sym typeface="Gill Sans" charset="0"/>
              </a:rPr>
              <a:t>tarea</a:t>
            </a:r>
            <a:r>
              <a:rPr lang="en-US" sz="2400">
                <a:solidFill>
                  <a:srgbClr val="0B3CC8"/>
                </a:solidFill>
                <a:sym typeface="Gill Sans" charset="0"/>
              </a:rPr>
              <a:t> no </a:t>
            </a:r>
            <a:r>
              <a:rPr lang="en-US" sz="2400" err="1">
                <a:solidFill>
                  <a:srgbClr val="0B3CC8"/>
                </a:solidFill>
                <a:sym typeface="Gill Sans" charset="0"/>
              </a:rPr>
              <a:t>es</a:t>
            </a:r>
            <a:r>
              <a:rPr lang="en-US" sz="2400">
                <a:solidFill>
                  <a:srgbClr val="0B3CC8"/>
                </a:solidFill>
                <a:sym typeface="Gill Sans" charset="0"/>
              </a:rPr>
              <a:t> </a:t>
            </a:r>
            <a:r>
              <a:rPr lang="en-US" sz="2400" err="1">
                <a:solidFill>
                  <a:srgbClr val="0B3CC8"/>
                </a:solidFill>
                <a:sym typeface="Gill Sans" charset="0"/>
              </a:rPr>
              <a:t>clara</a:t>
            </a:r>
            <a:r>
              <a:rPr lang="en-US" sz="2400">
                <a:solidFill>
                  <a:srgbClr val="0B3CC8"/>
                </a:solidFill>
                <a:sym typeface="Gill Sans" charset="0"/>
              </a:rPr>
              <a:t>, </a:t>
            </a:r>
            <a:r>
              <a:rPr lang="en-US" sz="2400" err="1">
                <a:solidFill>
                  <a:srgbClr val="0B3CC8"/>
                </a:solidFill>
                <a:sym typeface="Gill Sans" charset="0"/>
              </a:rPr>
              <a:t>podemos</a:t>
            </a:r>
            <a:r>
              <a:rPr lang="en-US" sz="2400">
                <a:solidFill>
                  <a:srgbClr val="0B3CC8"/>
                </a:solidFill>
                <a:sym typeface="Gill Sans" charset="0"/>
              </a:rPr>
              <a:t> </a:t>
            </a:r>
            <a:r>
              <a:rPr lang="en-US" sz="2400" err="1">
                <a:solidFill>
                  <a:srgbClr val="0B3CC8"/>
                </a:solidFill>
                <a:sym typeface="Gill Sans" charset="0"/>
              </a:rPr>
              <a:t>definir</a:t>
            </a:r>
            <a:r>
              <a:rPr lang="en-US" sz="2400">
                <a:solidFill>
                  <a:srgbClr val="0B3CC8"/>
                </a:solidFill>
                <a:sym typeface="Gill Sans" charset="0"/>
              </a:rPr>
              <a:t> la </a:t>
            </a:r>
            <a:r>
              <a:rPr lang="en-US" sz="2400" err="1">
                <a:solidFill>
                  <a:srgbClr val="0B3CC8"/>
                </a:solidFill>
                <a:sym typeface="Gill Sans" charset="0"/>
              </a:rPr>
              <a:t>misma</a:t>
            </a:r>
            <a:r>
              <a:rPr lang="en-US" sz="2400">
                <a:solidFill>
                  <a:srgbClr val="0B3CC8"/>
                </a:solidFill>
                <a:sym typeface="Gill Sans" charset="0"/>
              </a:rPr>
              <a:t> con </a:t>
            </a:r>
            <a:r>
              <a:rPr lang="en-US" sz="2400" err="1">
                <a:solidFill>
                  <a:srgbClr val="0B3CC8"/>
                </a:solidFill>
                <a:sym typeface="Gill Sans" charset="0"/>
              </a:rPr>
              <a:t>una</a:t>
            </a:r>
            <a:r>
              <a:rPr lang="en-US" sz="2400">
                <a:solidFill>
                  <a:srgbClr val="0B3CC8"/>
                </a:solidFill>
                <a:sym typeface="Gill Sans" charset="0"/>
              </a:rPr>
              <a:t> </a:t>
            </a:r>
            <a:r>
              <a:rPr lang="en-US" sz="2400" err="1">
                <a:solidFill>
                  <a:srgbClr val="0B3CC8"/>
                </a:solidFill>
                <a:sym typeface="Gill Sans" charset="0"/>
              </a:rPr>
              <a:t>cantidad</a:t>
            </a:r>
            <a:r>
              <a:rPr lang="en-US" sz="2400">
                <a:solidFill>
                  <a:srgbClr val="0B3CC8"/>
                </a:solidFill>
                <a:sym typeface="Gill Sans" charset="0"/>
              </a:rPr>
              <a:t> mayor de </a:t>
            </a:r>
            <a:r>
              <a:rPr lang="en-US" sz="2400" err="1">
                <a:solidFill>
                  <a:srgbClr val="0B3CC8"/>
                </a:solidFill>
                <a:sym typeface="Gill Sans" charset="0"/>
              </a:rPr>
              <a:t>tiempo</a:t>
            </a:r>
            <a:r>
              <a:rPr lang="en-US" sz="2400">
                <a:solidFill>
                  <a:srgbClr val="0B3CC8"/>
                </a:solidFill>
                <a:sym typeface="Gill Sans" charset="0"/>
              </a:rPr>
              <a:t> y sub </a:t>
            </a:r>
            <a:r>
              <a:rPr lang="en-US" sz="2400" err="1">
                <a:solidFill>
                  <a:srgbClr val="0B3CC8"/>
                </a:solidFill>
                <a:sym typeface="Gill Sans" charset="0"/>
              </a:rPr>
              <a:t>dividirla</a:t>
            </a:r>
            <a:r>
              <a:rPr lang="en-US" sz="2400">
                <a:solidFill>
                  <a:srgbClr val="0B3CC8"/>
                </a:solidFill>
                <a:sym typeface="Gill Sans" charset="0"/>
              </a:rPr>
              <a:t> </a:t>
            </a:r>
            <a:r>
              <a:rPr lang="en-US" sz="2400" err="1">
                <a:solidFill>
                  <a:srgbClr val="0B3CC8"/>
                </a:solidFill>
                <a:sym typeface="Gill Sans" charset="0"/>
              </a:rPr>
              <a:t>luego</a:t>
            </a:r>
            <a:r>
              <a:rPr lang="en-US" sz="2400">
                <a:solidFill>
                  <a:srgbClr val="0B3CC8"/>
                </a:solidFill>
                <a:sym typeface="Gill Sans" charset="0"/>
              </a:rPr>
              <a:t>.</a:t>
            </a:r>
          </a:p>
          <a:p>
            <a:pPr marL="549110" indent="-295186" algn="just">
              <a:lnSpc>
                <a:spcPct val="80000"/>
              </a:lnSpc>
              <a:buFont typeface="Lucida Grande" charset="0"/>
              <a:buChar char="•"/>
              <a:tabLst>
                <a:tab pos="1187094" algn="l"/>
              </a:tabLst>
              <a:defRPr/>
            </a:pPr>
            <a:r>
              <a:rPr lang="en-US" sz="2400">
                <a:solidFill>
                  <a:srgbClr val="0B3CC8"/>
                </a:solidFill>
                <a:sym typeface="Gill Sans" charset="0"/>
              </a:rPr>
              <a:t>O </a:t>
            </a:r>
            <a:r>
              <a:rPr lang="en-US" sz="2400" err="1">
                <a:solidFill>
                  <a:srgbClr val="0B3CC8"/>
                </a:solidFill>
                <a:sym typeface="Gill Sans" charset="0"/>
              </a:rPr>
              <a:t>mejor</a:t>
            </a:r>
            <a:r>
              <a:rPr lang="en-US" sz="2400">
                <a:solidFill>
                  <a:srgbClr val="0B3CC8"/>
                </a:solidFill>
                <a:sym typeface="Gill Sans" charset="0"/>
              </a:rPr>
              <a:t> </a:t>
            </a:r>
            <a:r>
              <a:rPr lang="en-US" sz="2400" err="1">
                <a:solidFill>
                  <a:srgbClr val="0B3CC8"/>
                </a:solidFill>
                <a:sym typeface="Gill Sans" charset="0"/>
              </a:rPr>
              <a:t>aun</a:t>
            </a:r>
            <a:r>
              <a:rPr lang="en-US" sz="2400">
                <a:solidFill>
                  <a:srgbClr val="0B3CC8"/>
                </a:solidFill>
                <a:sym typeface="Gill Sans" charset="0"/>
              </a:rPr>
              <a:t>, </a:t>
            </a:r>
            <a:r>
              <a:rPr lang="en-US" sz="2400" err="1">
                <a:solidFill>
                  <a:srgbClr val="0B3CC8"/>
                </a:solidFill>
                <a:sym typeface="Gill Sans" charset="0"/>
              </a:rPr>
              <a:t>podemos</a:t>
            </a:r>
            <a:r>
              <a:rPr lang="en-US" sz="2400">
                <a:solidFill>
                  <a:srgbClr val="0B3CC8"/>
                </a:solidFill>
                <a:sym typeface="Gill Sans" charset="0"/>
              </a:rPr>
              <a:t> </a:t>
            </a:r>
            <a:r>
              <a:rPr lang="en-US" sz="2400" err="1">
                <a:solidFill>
                  <a:srgbClr val="0B3CC8"/>
                </a:solidFill>
                <a:sym typeface="Gill Sans" charset="0"/>
              </a:rPr>
              <a:t>definir</a:t>
            </a:r>
            <a:r>
              <a:rPr lang="en-US" sz="2400">
                <a:solidFill>
                  <a:srgbClr val="0B3CC8"/>
                </a:solidFill>
                <a:sym typeface="Gill Sans" charset="0"/>
              </a:rPr>
              <a:t> </a:t>
            </a:r>
            <a:r>
              <a:rPr lang="en-US" sz="2400" err="1">
                <a:solidFill>
                  <a:srgbClr val="0B3CC8"/>
                </a:solidFill>
                <a:sym typeface="Gill Sans" charset="0"/>
              </a:rPr>
              <a:t>una</a:t>
            </a:r>
            <a:r>
              <a:rPr lang="en-US" sz="2400">
                <a:solidFill>
                  <a:srgbClr val="0B3CC8"/>
                </a:solidFill>
                <a:sym typeface="Gill Sans" charset="0"/>
              </a:rPr>
              <a:t> </a:t>
            </a:r>
            <a:r>
              <a:rPr lang="en-US" sz="2400" err="1">
                <a:solidFill>
                  <a:srgbClr val="0B3CC8"/>
                </a:solidFill>
                <a:sym typeface="Gill Sans" charset="0"/>
              </a:rPr>
              <a:t>tarea</a:t>
            </a:r>
            <a:r>
              <a:rPr lang="en-US" sz="2400">
                <a:solidFill>
                  <a:srgbClr val="0B3CC8"/>
                </a:solidFill>
                <a:sym typeface="Gill Sans" charset="0"/>
              </a:rPr>
              <a:t> de </a:t>
            </a:r>
            <a:r>
              <a:rPr lang="en-US" sz="2400" err="1">
                <a:solidFill>
                  <a:srgbClr val="0B3CC8"/>
                </a:solidFill>
                <a:sym typeface="Gill Sans" charset="0"/>
              </a:rPr>
              <a:t>investigación</a:t>
            </a:r>
            <a:r>
              <a:rPr lang="en-US" sz="2400">
                <a:solidFill>
                  <a:srgbClr val="0B3CC8"/>
                </a:solidFill>
                <a:sym typeface="Gill Sans" charset="0"/>
              </a:rPr>
              <a:t> o </a:t>
            </a:r>
            <a:r>
              <a:rPr lang="en-US" sz="2400" err="1">
                <a:solidFill>
                  <a:srgbClr val="0B3CC8"/>
                </a:solidFill>
                <a:sym typeface="Gill Sans" charset="0"/>
              </a:rPr>
              <a:t>diseño</a:t>
            </a:r>
            <a:r>
              <a:rPr lang="en-US" sz="2400">
                <a:solidFill>
                  <a:srgbClr val="0B3CC8"/>
                </a:solidFill>
                <a:sym typeface="Gill Sans" charset="0"/>
              </a:rPr>
              <a:t> </a:t>
            </a:r>
            <a:r>
              <a:rPr lang="en-US" sz="2400" err="1">
                <a:solidFill>
                  <a:srgbClr val="0B3CC8"/>
                </a:solidFill>
                <a:sym typeface="Gill Sans" charset="0"/>
              </a:rPr>
              <a:t>en</a:t>
            </a:r>
            <a:r>
              <a:rPr lang="en-US" sz="2400">
                <a:solidFill>
                  <a:srgbClr val="0B3CC8"/>
                </a:solidFill>
                <a:sym typeface="Gill Sans" charset="0"/>
              </a:rPr>
              <a:t> un </a:t>
            </a:r>
            <a:r>
              <a:rPr lang="en-US" sz="2400" err="1">
                <a:solidFill>
                  <a:srgbClr val="0B3CC8"/>
                </a:solidFill>
                <a:sym typeface="Gill Sans" charset="0"/>
              </a:rPr>
              <a:t>periodo</a:t>
            </a:r>
            <a:r>
              <a:rPr lang="en-US" sz="2400">
                <a:solidFill>
                  <a:srgbClr val="0B3CC8"/>
                </a:solidFill>
                <a:sym typeface="Gill Sans" charset="0"/>
              </a:rPr>
              <a:t> </a:t>
            </a:r>
            <a:r>
              <a:rPr lang="en-US" sz="2400" err="1">
                <a:solidFill>
                  <a:srgbClr val="0B3CC8"/>
                </a:solidFill>
                <a:sym typeface="Gill Sans" charset="0"/>
              </a:rPr>
              <a:t>acotado</a:t>
            </a:r>
            <a:r>
              <a:rPr lang="en-US" sz="2400">
                <a:solidFill>
                  <a:srgbClr val="0B3CC8"/>
                </a:solidFill>
                <a:sym typeface="Gill Sans" charset="0"/>
              </a:rPr>
              <a:t> de </a:t>
            </a:r>
            <a:r>
              <a:rPr lang="en-US" sz="2400" err="1">
                <a:solidFill>
                  <a:srgbClr val="0B3CC8"/>
                </a:solidFill>
                <a:sym typeface="Gill Sans" charset="0"/>
              </a:rPr>
              <a:t>tiempo</a:t>
            </a:r>
            <a:r>
              <a:rPr lang="en-US" sz="2400">
                <a:solidFill>
                  <a:srgbClr val="0B3CC8"/>
                </a:solidFill>
                <a:sym typeface="Gill Sans" charset="0"/>
              </a:rPr>
              <a:t> (time-boxed)</a:t>
            </a:r>
          </a:p>
          <a:p>
            <a:pPr marL="549110" indent="-295186" algn="just">
              <a:lnSpc>
                <a:spcPct val="80000"/>
              </a:lnSpc>
              <a:buFont typeface="Lucida Grande" charset="0"/>
              <a:buChar char="•"/>
              <a:tabLst>
                <a:tab pos="1187094" algn="l"/>
              </a:tabLst>
              <a:defRPr/>
            </a:pPr>
            <a:r>
              <a:rPr lang="en-US" sz="2400">
                <a:solidFill>
                  <a:srgbClr val="0B3CC8"/>
                </a:solidFill>
                <a:sym typeface="Gill Sans" charset="0"/>
              </a:rPr>
              <a:t>El </a:t>
            </a:r>
            <a:r>
              <a:rPr lang="en-US" sz="2400" err="1">
                <a:solidFill>
                  <a:srgbClr val="0B3CC8"/>
                </a:solidFill>
                <a:sym typeface="Gill Sans" charset="0"/>
              </a:rPr>
              <a:t>trabajo</a:t>
            </a:r>
            <a:r>
              <a:rPr lang="en-US" sz="2400">
                <a:solidFill>
                  <a:srgbClr val="0B3CC8"/>
                </a:solidFill>
                <a:sym typeface="Gill Sans" charset="0"/>
              </a:rPr>
              <a:t> restante se </a:t>
            </a:r>
            <a:r>
              <a:rPr lang="en-US" sz="2400" err="1">
                <a:solidFill>
                  <a:srgbClr val="0B3CC8"/>
                </a:solidFill>
                <a:sym typeface="Gill Sans" charset="0"/>
              </a:rPr>
              <a:t>va</a:t>
            </a:r>
            <a:r>
              <a:rPr lang="en-US" sz="2400">
                <a:solidFill>
                  <a:srgbClr val="0B3CC8"/>
                </a:solidFill>
                <a:sym typeface="Gill Sans" charset="0"/>
              </a:rPr>
              <a:t> </a:t>
            </a:r>
            <a:r>
              <a:rPr lang="en-US" sz="2400" err="1">
                <a:solidFill>
                  <a:srgbClr val="0B3CC8"/>
                </a:solidFill>
                <a:sym typeface="Gill Sans" charset="0"/>
              </a:rPr>
              <a:t>actulizando</a:t>
            </a:r>
            <a:r>
              <a:rPr lang="en-US" sz="2400">
                <a:solidFill>
                  <a:srgbClr val="0B3CC8"/>
                </a:solidFill>
                <a:sym typeface="Gill Sans" charset="0"/>
              </a:rPr>
              <a:t> a </a:t>
            </a:r>
            <a:r>
              <a:rPr lang="en-US" sz="2400" err="1">
                <a:solidFill>
                  <a:srgbClr val="0B3CC8"/>
                </a:solidFill>
                <a:sym typeface="Gill Sans" charset="0"/>
              </a:rPr>
              <a:t>medida</a:t>
            </a:r>
            <a:r>
              <a:rPr lang="en-US" sz="2400">
                <a:solidFill>
                  <a:srgbClr val="0B3CC8"/>
                </a:solidFill>
                <a:sym typeface="Gill Sans" charset="0"/>
              </a:rPr>
              <a:t> que se van </a:t>
            </a:r>
            <a:r>
              <a:rPr lang="en-US" sz="2400" err="1">
                <a:solidFill>
                  <a:srgbClr val="0B3CC8"/>
                </a:solidFill>
                <a:sym typeface="Gill Sans" charset="0"/>
              </a:rPr>
              <a:t>conociendo</a:t>
            </a:r>
            <a:r>
              <a:rPr lang="en-US" sz="2400">
                <a:solidFill>
                  <a:srgbClr val="0B3CC8"/>
                </a:solidFill>
                <a:sym typeface="Gill Sans" charset="0"/>
              </a:rPr>
              <a:t> las </a:t>
            </a:r>
            <a:r>
              <a:rPr lang="en-US" sz="2400" err="1">
                <a:solidFill>
                  <a:srgbClr val="0B3CC8"/>
                </a:solidFill>
                <a:sym typeface="Gill Sans" charset="0"/>
              </a:rPr>
              <a:t>tareas</a:t>
            </a:r>
            <a:r>
              <a:rPr lang="en-US" sz="2400">
                <a:solidFill>
                  <a:srgbClr val="0B3CC8"/>
                </a:solidFill>
                <a:sym typeface="Gill Sans" charset="0"/>
              </a:rPr>
              <a:t>.</a:t>
            </a:r>
          </a:p>
          <a:p>
            <a:pPr marL="253924" indent="0" algn="just">
              <a:lnSpc>
                <a:spcPct val="80000"/>
              </a:lnSpc>
              <a:buNone/>
              <a:tabLst>
                <a:tab pos="1187094" algn="l"/>
              </a:tabLst>
              <a:defRPr/>
            </a:pPr>
            <a:endParaRPr lang="en-US" sz="2999">
              <a:sym typeface="Gill Sans" charset="0"/>
            </a:endParaRPr>
          </a:p>
          <a:p>
            <a:pPr marL="0" indent="0" algn="just" eaLnBrk="1" hangingPunct="1">
              <a:buNone/>
            </a:pPr>
            <a:endParaRPr lang="en-US" altLang="es-AR"/>
          </a:p>
          <a:p>
            <a:pPr algn="just" eaLnBrk="1" hangingPunct="1"/>
            <a:endParaRPr lang="en-US" altLang="es-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47443014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04724" y="2438961"/>
            <a:ext cx="8577216" cy="1827717"/>
          </a:xfrm>
        </p:spPr>
        <p:txBody>
          <a:bodyPr/>
          <a:lstStyle/>
          <a:p>
            <a:pPr eaLnBrk="1" hangingPunct="1"/>
            <a:r>
              <a:rPr lang="en-US" altLang="es-AR" sz="6598"/>
              <a:t>Burn-Down Chart</a:t>
            </a:r>
          </a:p>
        </p:txBody>
      </p:sp>
      <p:sp>
        <p:nvSpPr>
          <p:cNvPr id="6" name="Subtitle 3"/>
          <p:cNvSpPr txBox="1">
            <a:spLocks/>
          </p:cNvSpPr>
          <p:nvPr/>
        </p:nvSpPr>
        <p:spPr>
          <a:xfrm>
            <a:off x="2549784" y="3758846"/>
            <a:ext cx="7887095" cy="1752144"/>
          </a:xfrm>
          <a:prstGeom prst="rect">
            <a:avLst/>
          </a:prstGeom>
        </p:spPr>
        <p:txBody>
          <a:bodyPr rtlCol="0">
            <a:normAutofit/>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799">
                <a:latin typeface="Poppins" panose="02000000000000000000" pitchFamily="2" charset="0"/>
                <a:ea typeface="+mn-ea"/>
                <a:cs typeface="Poppins" panose="02000000000000000000" pitchFamily="2" charset="0"/>
              </a:rPr>
              <a:t>Como </a:t>
            </a:r>
            <a:r>
              <a:rPr lang="en-US" sz="2799" err="1">
                <a:latin typeface="Poppins" panose="02000000000000000000" pitchFamily="2" charset="0"/>
                <a:ea typeface="+mn-ea"/>
                <a:cs typeface="Poppins" panose="02000000000000000000" pitchFamily="2" charset="0"/>
              </a:rPr>
              <a:t>venimos</a:t>
            </a:r>
            <a:r>
              <a:rPr lang="en-US" sz="2799">
                <a:latin typeface="Poppins" panose="02000000000000000000" pitchFamily="2" charset="0"/>
                <a:ea typeface="+mn-ea"/>
                <a:cs typeface="Poppins" panose="02000000000000000000" pitchFamily="2" charset="0"/>
              </a:rPr>
              <a:t>?</a:t>
            </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55958674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339529"/>
            <a:ext cx="11056132" cy="783908"/>
          </a:xfrm>
        </p:spPr>
        <p:txBody>
          <a:bodyPr/>
          <a:lstStyle/>
          <a:p>
            <a:pPr>
              <a:defRPr/>
            </a:pPr>
            <a:r>
              <a:rPr lang="en-US" sz="4400"/>
              <a:t>Burndown chart</a:t>
            </a:r>
            <a:endParaRPr lang="en-US" sz="4400">
              <a:solidFill>
                <a:srgbClr val="1D4BF1"/>
              </a:solidFill>
            </a:endParaRPr>
          </a:p>
        </p:txBody>
      </p:sp>
      <p:sp>
        <p:nvSpPr>
          <p:cNvPr id="3" name="Content Placeholder 2"/>
          <p:cNvSpPr>
            <a:spLocks noGrp="1"/>
          </p:cNvSpPr>
          <p:nvPr>
            <p:ph type="body" sz="quarter" idx="10"/>
          </p:nvPr>
        </p:nvSpPr>
        <p:spPr>
          <a:xfrm>
            <a:off x="760692" y="2424250"/>
            <a:ext cx="10665852" cy="4113728"/>
          </a:xfrm>
        </p:spPr>
        <p:txBody>
          <a:bodyPr/>
          <a:lstStyle/>
          <a:p>
            <a:pPr marL="549110" indent="-295186">
              <a:lnSpc>
                <a:spcPct val="80000"/>
              </a:lnSpc>
              <a:buFont typeface="Lucida Grande" charset="0"/>
              <a:buChar char="•"/>
              <a:tabLst>
                <a:tab pos="1187094" algn="l"/>
              </a:tabLst>
              <a:defRPr/>
            </a:pPr>
            <a:r>
              <a:rPr lang="en-US" sz="2999">
                <a:solidFill>
                  <a:srgbClr val="0B3CC8"/>
                </a:solidFill>
                <a:sym typeface="Gill Sans" charset="0"/>
              </a:rPr>
              <a:t>El </a:t>
            </a:r>
            <a:r>
              <a:rPr lang="en-US" sz="2999" err="1">
                <a:solidFill>
                  <a:srgbClr val="0B3CC8"/>
                </a:solidFill>
                <a:sym typeface="Gill Sans" charset="0"/>
              </a:rPr>
              <a:t>gráfico</a:t>
            </a:r>
            <a:r>
              <a:rPr lang="en-US" sz="2999">
                <a:solidFill>
                  <a:srgbClr val="0B3CC8"/>
                </a:solidFill>
                <a:sym typeface="Gill Sans" charset="0"/>
              </a:rPr>
              <a:t> </a:t>
            </a:r>
            <a:r>
              <a:rPr lang="en-US" sz="2999" err="1">
                <a:solidFill>
                  <a:srgbClr val="0B3CC8"/>
                </a:solidFill>
                <a:sym typeface="Gill Sans" charset="0"/>
              </a:rPr>
              <a:t>muestra</a:t>
            </a:r>
            <a:r>
              <a:rPr lang="en-US" sz="2999">
                <a:solidFill>
                  <a:srgbClr val="0B3CC8"/>
                </a:solidFill>
                <a:sym typeface="Gill Sans" charset="0"/>
              </a:rPr>
              <a:t> </a:t>
            </a:r>
            <a:r>
              <a:rPr lang="en-US" sz="2999" err="1">
                <a:solidFill>
                  <a:srgbClr val="0B3CC8"/>
                </a:solidFill>
                <a:sym typeface="Gill Sans" charset="0"/>
              </a:rPr>
              <a:t>cómo</a:t>
            </a:r>
            <a:r>
              <a:rPr lang="en-US" sz="2999">
                <a:solidFill>
                  <a:srgbClr val="0B3CC8"/>
                </a:solidFill>
                <a:sym typeface="Gill Sans" charset="0"/>
              </a:rPr>
              <a:t> el </a:t>
            </a:r>
            <a:r>
              <a:rPr lang="en-US" sz="2999" err="1">
                <a:solidFill>
                  <a:srgbClr val="0B3CC8"/>
                </a:solidFill>
                <a:sym typeface="Gill Sans" charset="0"/>
              </a:rPr>
              <a:t>equipo</a:t>
            </a:r>
            <a:r>
              <a:rPr lang="en-US" sz="2999">
                <a:solidFill>
                  <a:srgbClr val="0B3CC8"/>
                </a:solidFill>
                <a:sym typeface="Gill Sans" charset="0"/>
              </a:rPr>
              <a:t> </a:t>
            </a:r>
            <a:r>
              <a:rPr lang="en-US" sz="2999" err="1">
                <a:solidFill>
                  <a:srgbClr val="0B3CC8"/>
                </a:solidFill>
                <a:sym typeface="Gill Sans" charset="0"/>
              </a:rPr>
              <a:t>está</a:t>
            </a:r>
            <a:r>
              <a:rPr lang="en-US" sz="2999">
                <a:solidFill>
                  <a:srgbClr val="0B3CC8"/>
                </a:solidFill>
                <a:sym typeface="Gill Sans" charset="0"/>
              </a:rPr>
              <a:t> “</a:t>
            </a:r>
            <a:r>
              <a:rPr lang="en-US" sz="2999" err="1">
                <a:solidFill>
                  <a:srgbClr val="0B3CC8"/>
                </a:solidFill>
                <a:sym typeface="Gill Sans" charset="0"/>
              </a:rPr>
              <a:t>quemando</a:t>
            </a:r>
            <a:r>
              <a:rPr lang="en-US" sz="2999">
                <a:solidFill>
                  <a:srgbClr val="0B3CC8"/>
                </a:solidFill>
                <a:sym typeface="Gill Sans" charset="0"/>
              </a:rPr>
              <a:t>” </a:t>
            </a:r>
            <a:r>
              <a:rPr lang="en-US" sz="2999" err="1">
                <a:solidFill>
                  <a:srgbClr val="0B3CC8"/>
                </a:solidFill>
                <a:sym typeface="Gill Sans" charset="0"/>
              </a:rPr>
              <a:t>trabajo</a:t>
            </a:r>
            <a:r>
              <a:rPr lang="en-US" sz="2999">
                <a:solidFill>
                  <a:srgbClr val="0B3CC8"/>
                </a:solidFill>
                <a:sym typeface="Gill Sans" charset="0"/>
              </a:rPr>
              <a:t> a lo largo del </a:t>
            </a:r>
            <a:r>
              <a:rPr lang="en-US" sz="2999" err="1">
                <a:solidFill>
                  <a:srgbClr val="0B3CC8"/>
                </a:solidFill>
                <a:sym typeface="Gill Sans" charset="0"/>
              </a:rPr>
              <a:t>tiempo</a:t>
            </a:r>
            <a:r>
              <a:rPr lang="en-US" sz="2999">
                <a:solidFill>
                  <a:srgbClr val="0B3CC8"/>
                </a:solidFill>
                <a:sym typeface="Gill Sans" charset="0"/>
              </a:rPr>
              <a:t>.</a:t>
            </a:r>
          </a:p>
          <a:p>
            <a:pPr marL="549110" indent="-295186">
              <a:lnSpc>
                <a:spcPct val="80000"/>
              </a:lnSpc>
              <a:buFont typeface="Lucida Grande" charset="0"/>
              <a:buChar char="•"/>
              <a:tabLst>
                <a:tab pos="1187094" algn="l"/>
              </a:tabLst>
              <a:defRPr/>
            </a:pPr>
            <a:r>
              <a:rPr lang="en-US" sz="2999" err="1">
                <a:solidFill>
                  <a:srgbClr val="0B3CC8"/>
                </a:solidFill>
                <a:sym typeface="Gill Sans" charset="0"/>
              </a:rPr>
              <a:t>Idealmente</a:t>
            </a:r>
            <a:r>
              <a:rPr lang="en-US" sz="2999">
                <a:solidFill>
                  <a:srgbClr val="0B3CC8"/>
                </a:solidFill>
                <a:sym typeface="Gill Sans" charset="0"/>
              </a:rPr>
              <a:t>, las horas </a:t>
            </a:r>
            <a:r>
              <a:rPr lang="en-US" sz="2999" err="1">
                <a:solidFill>
                  <a:srgbClr val="0B3CC8"/>
                </a:solidFill>
                <a:sym typeface="Gill Sans" charset="0"/>
              </a:rPr>
              <a:t>planeadas</a:t>
            </a:r>
            <a:r>
              <a:rPr lang="en-US" sz="2999">
                <a:solidFill>
                  <a:srgbClr val="0B3CC8"/>
                </a:solidFill>
                <a:sym typeface="Gill Sans" charset="0"/>
              </a:rPr>
              <a:t> para el sprint </a:t>
            </a:r>
            <a:r>
              <a:rPr lang="en-US" sz="2999" err="1">
                <a:solidFill>
                  <a:srgbClr val="0B3CC8"/>
                </a:solidFill>
                <a:sym typeface="Gill Sans" charset="0"/>
              </a:rPr>
              <a:t>deberían</a:t>
            </a:r>
            <a:r>
              <a:rPr lang="en-US" sz="2999">
                <a:solidFill>
                  <a:srgbClr val="0B3CC8"/>
                </a:solidFill>
                <a:sym typeface="Gill Sans" charset="0"/>
              </a:rPr>
              <a:t> </a:t>
            </a:r>
            <a:r>
              <a:rPr lang="en-US" sz="2999" err="1">
                <a:solidFill>
                  <a:srgbClr val="0B3CC8"/>
                </a:solidFill>
                <a:sym typeface="Gill Sans" charset="0"/>
              </a:rPr>
              <a:t>ser</a:t>
            </a:r>
            <a:r>
              <a:rPr lang="en-US" sz="2999">
                <a:solidFill>
                  <a:srgbClr val="0B3CC8"/>
                </a:solidFill>
                <a:sym typeface="Gill Sans" charset="0"/>
              </a:rPr>
              <a:t> </a:t>
            </a:r>
            <a:r>
              <a:rPr lang="en-US" sz="2999" err="1">
                <a:solidFill>
                  <a:srgbClr val="0B3CC8"/>
                </a:solidFill>
                <a:sym typeface="Gill Sans" charset="0"/>
              </a:rPr>
              <a:t>quemadas</a:t>
            </a:r>
            <a:r>
              <a:rPr lang="en-US" sz="2999">
                <a:solidFill>
                  <a:srgbClr val="0B3CC8"/>
                </a:solidFill>
                <a:sym typeface="Gill Sans" charset="0"/>
              </a:rPr>
              <a:t> </a:t>
            </a:r>
            <a:r>
              <a:rPr lang="en-US" sz="2999" err="1">
                <a:solidFill>
                  <a:srgbClr val="0B3CC8"/>
                </a:solidFill>
                <a:sym typeface="Gill Sans" charset="0"/>
              </a:rPr>
              <a:t>linealmente</a:t>
            </a:r>
            <a:r>
              <a:rPr lang="en-US" sz="2999">
                <a:solidFill>
                  <a:srgbClr val="0B3CC8"/>
                </a:solidFill>
                <a:sym typeface="Gill Sans" charset="0"/>
              </a:rPr>
              <a:t>.</a:t>
            </a:r>
          </a:p>
          <a:p>
            <a:pPr marL="549110" indent="-295186">
              <a:lnSpc>
                <a:spcPct val="80000"/>
              </a:lnSpc>
              <a:buFont typeface="Lucida Grande" charset="0"/>
              <a:buChar char="•"/>
              <a:tabLst>
                <a:tab pos="1187094" algn="l"/>
              </a:tabLst>
              <a:defRPr/>
            </a:pPr>
            <a:r>
              <a:rPr lang="en-US" sz="2999">
                <a:solidFill>
                  <a:srgbClr val="0B3CC8"/>
                </a:solidFill>
                <a:sym typeface="Gill Sans" charset="0"/>
              </a:rPr>
              <a:t>Un </a:t>
            </a:r>
            <a:r>
              <a:rPr lang="en-US" sz="2999" err="1">
                <a:solidFill>
                  <a:srgbClr val="0B3CC8"/>
                </a:solidFill>
                <a:sym typeface="Gill Sans" charset="0"/>
              </a:rPr>
              <a:t>desvío</a:t>
            </a:r>
            <a:r>
              <a:rPr lang="en-US" sz="2999">
                <a:solidFill>
                  <a:srgbClr val="0B3CC8"/>
                </a:solidFill>
                <a:sym typeface="Gill Sans" charset="0"/>
              </a:rPr>
              <a:t> de la </a:t>
            </a:r>
            <a:r>
              <a:rPr lang="en-US" sz="2999" err="1">
                <a:solidFill>
                  <a:srgbClr val="0B3CC8"/>
                </a:solidFill>
                <a:sym typeface="Gill Sans" charset="0"/>
              </a:rPr>
              <a:t>curva</a:t>
            </a:r>
            <a:r>
              <a:rPr lang="en-US" sz="2999">
                <a:solidFill>
                  <a:srgbClr val="0B3CC8"/>
                </a:solidFill>
                <a:sym typeface="Gill Sans" charset="0"/>
              </a:rPr>
              <a:t> ideal </a:t>
            </a:r>
            <a:r>
              <a:rPr lang="en-US" sz="2999" err="1">
                <a:solidFill>
                  <a:srgbClr val="0B3CC8"/>
                </a:solidFill>
                <a:sym typeface="Gill Sans" charset="0"/>
              </a:rPr>
              <a:t>nos</a:t>
            </a:r>
            <a:r>
              <a:rPr lang="en-US" sz="2999">
                <a:solidFill>
                  <a:srgbClr val="0B3CC8"/>
                </a:solidFill>
                <a:sym typeface="Gill Sans" charset="0"/>
              </a:rPr>
              <a:t> </a:t>
            </a:r>
            <a:r>
              <a:rPr lang="en-US" sz="2999" err="1">
                <a:solidFill>
                  <a:srgbClr val="0B3CC8"/>
                </a:solidFill>
                <a:sym typeface="Gill Sans" charset="0"/>
              </a:rPr>
              <a:t>está</a:t>
            </a:r>
            <a:r>
              <a:rPr lang="en-US" sz="2999">
                <a:solidFill>
                  <a:srgbClr val="0B3CC8"/>
                </a:solidFill>
                <a:sym typeface="Gill Sans" charset="0"/>
              </a:rPr>
              <a:t> </a:t>
            </a:r>
            <a:r>
              <a:rPr lang="en-US" sz="2999" err="1">
                <a:solidFill>
                  <a:srgbClr val="0B3CC8"/>
                </a:solidFill>
                <a:sym typeface="Gill Sans" charset="0"/>
              </a:rPr>
              <a:t>diciendo</a:t>
            </a:r>
            <a:r>
              <a:rPr lang="en-US" sz="2999">
                <a:solidFill>
                  <a:srgbClr val="0B3CC8"/>
                </a:solidFill>
                <a:sym typeface="Gill Sans" charset="0"/>
              </a:rPr>
              <a:t> que hay </a:t>
            </a:r>
            <a:r>
              <a:rPr lang="en-US" sz="2999" err="1">
                <a:solidFill>
                  <a:srgbClr val="0B3CC8"/>
                </a:solidFill>
                <a:sym typeface="Gill Sans" charset="0"/>
              </a:rPr>
              <a:t>algo</a:t>
            </a:r>
            <a:r>
              <a:rPr lang="en-US" sz="2999">
                <a:solidFill>
                  <a:srgbClr val="0B3CC8"/>
                </a:solidFill>
                <a:sym typeface="Gill Sans" charset="0"/>
              </a:rPr>
              <a:t> mal:</a:t>
            </a:r>
          </a:p>
          <a:p>
            <a:pPr marL="724126" lvl="1" indent="-295186">
              <a:lnSpc>
                <a:spcPct val="80000"/>
              </a:lnSpc>
              <a:buFont typeface="Lucida Grande" charset="0"/>
              <a:buChar char="•"/>
              <a:tabLst>
                <a:tab pos="1187094" algn="l"/>
              </a:tabLst>
              <a:defRPr/>
            </a:pPr>
            <a:r>
              <a:rPr lang="en-US" sz="1798">
                <a:solidFill>
                  <a:srgbClr val="0B3CC8"/>
                </a:solidFill>
                <a:sym typeface="Gill Sans" charset="0"/>
              </a:rPr>
              <a:t>Si </a:t>
            </a:r>
            <a:r>
              <a:rPr lang="en-US" sz="1798" err="1">
                <a:solidFill>
                  <a:srgbClr val="0B3CC8"/>
                </a:solidFill>
                <a:sym typeface="Gill Sans" charset="0"/>
              </a:rPr>
              <a:t>va</a:t>
            </a:r>
            <a:r>
              <a:rPr lang="en-US" sz="1798">
                <a:solidFill>
                  <a:srgbClr val="0B3CC8"/>
                </a:solidFill>
                <a:sym typeface="Gill Sans" charset="0"/>
              </a:rPr>
              <a:t> para </a:t>
            </a:r>
            <a:r>
              <a:rPr lang="en-US" sz="1798" err="1">
                <a:solidFill>
                  <a:srgbClr val="0B3CC8"/>
                </a:solidFill>
                <a:sym typeface="Gill Sans" charset="0"/>
              </a:rPr>
              <a:t>arriba</a:t>
            </a:r>
            <a:r>
              <a:rPr lang="en-US" sz="1798">
                <a:solidFill>
                  <a:srgbClr val="0B3CC8"/>
                </a:solidFill>
                <a:sym typeface="Gill Sans" charset="0"/>
              </a:rPr>
              <a:t> </a:t>
            </a:r>
            <a:r>
              <a:rPr lang="en-US" sz="1798" err="1">
                <a:solidFill>
                  <a:srgbClr val="0B3CC8"/>
                </a:solidFill>
                <a:sym typeface="Gill Sans" charset="0"/>
              </a:rPr>
              <a:t>puede</a:t>
            </a:r>
            <a:r>
              <a:rPr lang="en-US" sz="1798">
                <a:solidFill>
                  <a:srgbClr val="0B3CC8"/>
                </a:solidFill>
                <a:sym typeface="Gill Sans" charset="0"/>
              </a:rPr>
              <a:t> </a:t>
            </a:r>
            <a:r>
              <a:rPr lang="en-US" sz="1798" err="1">
                <a:solidFill>
                  <a:srgbClr val="0B3CC8"/>
                </a:solidFill>
                <a:sym typeface="Gill Sans" charset="0"/>
              </a:rPr>
              <a:t>ser</a:t>
            </a:r>
            <a:r>
              <a:rPr lang="en-US" sz="1798">
                <a:solidFill>
                  <a:srgbClr val="0B3CC8"/>
                </a:solidFill>
                <a:sym typeface="Gill Sans" charset="0"/>
              </a:rPr>
              <a:t> que </a:t>
            </a:r>
            <a:r>
              <a:rPr lang="en-US" sz="1798" err="1">
                <a:solidFill>
                  <a:srgbClr val="0B3CC8"/>
                </a:solidFill>
                <a:sym typeface="Gill Sans" charset="0"/>
              </a:rPr>
              <a:t>estemos</a:t>
            </a:r>
            <a:r>
              <a:rPr lang="en-US" sz="1798">
                <a:solidFill>
                  <a:srgbClr val="0B3CC8"/>
                </a:solidFill>
                <a:sym typeface="Gill Sans" charset="0"/>
              </a:rPr>
              <a:t> </a:t>
            </a:r>
            <a:r>
              <a:rPr lang="en-US" sz="1798" err="1">
                <a:solidFill>
                  <a:srgbClr val="0B3CC8"/>
                </a:solidFill>
                <a:sym typeface="Gill Sans" charset="0"/>
              </a:rPr>
              <a:t>haciendo</a:t>
            </a:r>
            <a:r>
              <a:rPr lang="en-US" sz="1798">
                <a:solidFill>
                  <a:srgbClr val="0B3CC8"/>
                </a:solidFill>
                <a:sym typeface="Gill Sans" charset="0"/>
              </a:rPr>
              <a:t> </a:t>
            </a:r>
            <a:r>
              <a:rPr lang="en-US" sz="1798" err="1">
                <a:solidFill>
                  <a:srgbClr val="0B3CC8"/>
                </a:solidFill>
                <a:sym typeface="Gill Sans" charset="0"/>
              </a:rPr>
              <a:t>tareas</a:t>
            </a:r>
            <a:r>
              <a:rPr lang="en-US" sz="1798">
                <a:solidFill>
                  <a:srgbClr val="0B3CC8"/>
                </a:solidFill>
                <a:sym typeface="Gill Sans" charset="0"/>
              </a:rPr>
              <a:t> no </a:t>
            </a:r>
            <a:r>
              <a:rPr lang="en-US" sz="1798" err="1">
                <a:solidFill>
                  <a:srgbClr val="0B3CC8"/>
                </a:solidFill>
                <a:sym typeface="Gill Sans" charset="0"/>
              </a:rPr>
              <a:t>planeadas</a:t>
            </a:r>
            <a:r>
              <a:rPr lang="en-US" sz="1798">
                <a:solidFill>
                  <a:srgbClr val="0B3CC8"/>
                </a:solidFill>
                <a:sym typeface="Gill Sans" charset="0"/>
              </a:rPr>
              <a:t>,</a:t>
            </a:r>
          </a:p>
          <a:p>
            <a:pPr marL="724126" lvl="1" indent="-295186">
              <a:lnSpc>
                <a:spcPct val="80000"/>
              </a:lnSpc>
              <a:buFont typeface="Lucida Grande" charset="0"/>
              <a:buChar char="•"/>
              <a:tabLst>
                <a:tab pos="1187094" algn="l"/>
              </a:tabLst>
              <a:defRPr/>
            </a:pPr>
            <a:r>
              <a:rPr lang="en-US" sz="1798">
                <a:solidFill>
                  <a:srgbClr val="0B3CC8"/>
                </a:solidFill>
                <a:sym typeface="Gill Sans" charset="0"/>
              </a:rPr>
              <a:t>Si </a:t>
            </a:r>
            <a:r>
              <a:rPr lang="en-US" sz="1798" err="1">
                <a:solidFill>
                  <a:srgbClr val="0B3CC8"/>
                </a:solidFill>
                <a:sym typeface="Gill Sans" charset="0"/>
              </a:rPr>
              <a:t>va</a:t>
            </a:r>
            <a:r>
              <a:rPr lang="en-US" sz="1798">
                <a:solidFill>
                  <a:srgbClr val="0B3CC8"/>
                </a:solidFill>
                <a:sym typeface="Gill Sans" charset="0"/>
              </a:rPr>
              <a:t> para </a:t>
            </a:r>
            <a:r>
              <a:rPr lang="en-US" sz="1798" err="1">
                <a:solidFill>
                  <a:srgbClr val="0B3CC8"/>
                </a:solidFill>
                <a:sym typeface="Gill Sans" charset="0"/>
              </a:rPr>
              <a:t>abajo</a:t>
            </a:r>
            <a:r>
              <a:rPr lang="en-US" sz="1798">
                <a:solidFill>
                  <a:srgbClr val="0B3CC8"/>
                </a:solidFill>
                <a:sym typeface="Gill Sans" charset="0"/>
              </a:rPr>
              <a:t> </a:t>
            </a:r>
            <a:r>
              <a:rPr lang="en-US" sz="1798" err="1">
                <a:solidFill>
                  <a:srgbClr val="0B3CC8"/>
                </a:solidFill>
                <a:sym typeface="Gill Sans" charset="0"/>
              </a:rPr>
              <a:t>puede</a:t>
            </a:r>
            <a:r>
              <a:rPr lang="en-US" sz="1798">
                <a:solidFill>
                  <a:srgbClr val="0B3CC8"/>
                </a:solidFill>
                <a:sym typeface="Gill Sans" charset="0"/>
              </a:rPr>
              <a:t> </a:t>
            </a:r>
            <a:r>
              <a:rPr lang="en-US" sz="1798" err="1">
                <a:solidFill>
                  <a:srgbClr val="0B3CC8"/>
                </a:solidFill>
                <a:sym typeface="Gill Sans" charset="0"/>
              </a:rPr>
              <a:t>ser</a:t>
            </a:r>
            <a:r>
              <a:rPr lang="en-US" sz="1798">
                <a:solidFill>
                  <a:srgbClr val="0B3CC8"/>
                </a:solidFill>
                <a:sym typeface="Gill Sans" charset="0"/>
              </a:rPr>
              <a:t> que </a:t>
            </a:r>
            <a:r>
              <a:rPr lang="en-US" sz="1798" err="1">
                <a:solidFill>
                  <a:srgbClr val="0B3CC8"/>
                </a:solidFill>
                <a:sym typeface="Gill Sans" charset="0"/>
              </a:rPr>
              <a:t>tengamos</a:t>
            </a:r>
            <a:r>
              <a:rPr lang="en-US" sz="1798">
                <a:solidFill>
                  <a:srgbClr val="0B3CC8"/>
                </a:solidFill>
                <a:sym typeface="Gill Sans" charset="0"/>
              </a:rPr>
              <a:t> </a:t>
            </a:r>
            <a:r>
              <a:rPr lang="en-US" sz="1798" err="1">
                <a:solidFill>
                  <a:srgbClr val="0B3CC8"/>
                </a:solidFill>
                <a:sym typeface="Gill Sans" charset="0"/>
              </a:rPr>
              <a:t>tareas</a:t>
            </a:r>
            <a:r>
              <a:rPr lang="en-US" sz="1798">
                <a:solidFill>
                  <a:srgbClr val="0B3CC8"/>
                </a:solidFill>
                <a:sym typeface="Gill Sans" charset="0"/>
              </a:rPr>
              <a:t> </a:t>
            </a:r>
            <a:r>
              <a:rPr lang="en-US" sz="1798" err="1">
                <a:solidFill>
                  <a:srgbClr val="0B3CC8"/>
                </a:solidFill>
                <a:sym typeface="Gill Sans" charset="0"/>
              </a:rPr>
              <a:t>sobre-estimadas</a:t>
            </a:r>
            <a:r>
              <a:rPr lang="en-US" sz="1798">
                <a:solidFill>
                  <a:srgbClr val="0B3CC8"/>
                </a:solidFill>
                <a:sym typeface="Gill Sans" charset="0"/>
              </a:rPr>
              <a:t>,</a:t>
            </a:r>
          </a:p>
          <a:p>
            <a:pPr marL="724126" lvl="1" indent="-295186">
              <a:lnSpc>
                <a:spcPct val="80000"/>
              </a:lnSpc>
              <a:buFont typeface="Lucida Grande" charset="0"/>
              <a:buChar char="•"/>
              <a:tabLst>
                <a:tab pos="1187094" algn="l"/>
              </a:tabLst>
              <a:defRPr/>
            </a:pPr>
            <a:r>
              <a:rPr lang="en-US" sz="1798">
                <a:solidFill>
                  <a:srgbClr val="0B3CC8"/>
                </a:solidFill>
                <a:sym typeface="Gill Sans" charset="0"/>
              </a:rPr>
              <a:t>Si </a:t>
            </a:r>
            <a:r>
              <a:rPr lang="en-US" sz="1798" err="1">
                <a:solidFill>
                  <a:srgbClr val="0B3CC8"/>
                </a:solidFill>
                <a:sym typeface="Gill Sans" charset="0"/>
              </a:rPr>
              <a:t>queda</a:t>
            </a:r>
            <a:r>
              <a:rPr lang="en-US" sz="1798">
                <a:solidFill>
                  <a:srgbClr val="0B3CC8"/>
                </a:solidFill>
                <a:sym typeface="Gill Sans" charset="0"/>
              </a:rPr>
              <a:t> </a:t>
            </a:r>
            <a:r>
              <a:rPr lang="en-US" sz="1798" err="1">
                <a:solidFill>
                  <a:srgbClr val="0B3CC8"/>
                </a:solidFill>
                <a:sym typeface="Gill Sans" charset="0"/>
              </a:rPr>
              <a:t>constante</a:t>
            </a:r>
            <a:r>
              <a:rPr lang="en-US" sz="1798">
                <a:solidFill>
                  <a:srgbClr val="0B3CC8"/>
                </a:solidFill>
                <a:sym typeface="Gill Sans" charset="0"/>
              </a:rPr>
              <a:t> no </a:t>
            </a:r>
            <a:r>
              <a:rPr lang="en-US" sz="1798" err="1">
                <a:solidFill>
                  <a:srgbClr val="0B3CC8"/>
                </a:solidFill>
                <a:sym typeface="Gill Sans" charset="0"/>
              </a:rPr>
              <a:t>estamos</a:t>
            </a:r>
            <a:r>
              <a:rPr lang="en-US" sz="1798">
                <a:solidFill>
                  <a:srgbClr val="0B3CC8"/>
                </a:solidFill>
                <a:sym typeface="Gill Sans" charset="0"/>
              </a:rPr>
              <a:t> </a:t>
            </a:r>
            <a:r>
              <a:rPr lang="en-US" sz="1798" err="1">
                <a:solidFill>
                  <a:srgbClr val="0B3CC8"/>
                </a:solidFill>
                <a:sym typeface="Gill Sans" charset="0"/>
              </a:rPr>
              <a:t>tomando</a:t>
            </a:r>
            <a:r>
              <a:rPr lang="en-US" sz="1798">
                <a:solidFill>
                  <a:srgbClr val="0B3CC8"/>
                </a:solidFill>
                <a:sym typeface="Gill Sans" charset="0"/>
              </a:rPr>
              <a:t> </a:t>
            </a:r>
            <a:r>
              <a:rPr lang="en-US" sz="1798" err="1">
                <a:solidFill>
                  <a:srgbClr val="0B3CC8"/>
                </a:solidFill>
                <a:sym typeface="Gill Sans" charset="0"/>
              </a:rPr>
              <a:t>tareas</a:t>
            </a:r>
            <a:r>
              <a:rPr lang="en-US" sz="1798">
                <a:solidFill>
                  <a:srgbClr val="0B3CC8"/>
                </a:solidFill>
                <a:sym typeface="Gill Sans" charset="0"/>
              </a:rPr>
              <a:t>, </a:t>
            </a:r>
            <a:r>
              <a:rPr lang="en-US" sz="1798" err="1">
                <a:solidFill>
                  <a:srgbClr val="0B3CC8"/>
                </a:solidFill>
                <a:sym typeface="Gill Sans" charset="0"/>
              </a:rPr>
              <a:t>ni</a:t>
            </a:r>
            <a:r>
              <a:rPr lang="en-US" sz="1798">
                <a:solidFill>
                  <a:srgbClr val="0B3CC8"/>
                </a:solidFill>
                <a:sym typeface="Gill Sans" charset="0"/>
              </a:rPr>
              <a:t> </a:t>
            </a:r>
            <a:r>
              <a:rPr lang="en-US" sz="1798" err="1">
                <a:solidFill>
                  <a:srgbClr val="0B3CC8"/>
                </a:solidFill>
                <a:sym typeface="Gill Sans" charset="0"/>
              </a:rPr>
              <a:t>quemando</a:t>
            </a:r>
            <a:r>
              <a:rPr lang="en-US" sz="1798">
                <a:solidFill>
                  <a:srgbClr val="0B3CC8"/>
                </a:solidFill>
                <a:sym typeface="Gill Sans" charset="0"/>
              </a:rPr>
              <a:t> horas.</a:t>
            </a:r>
          </a:p>
          <a:p>
            <a:pPr marL="549110" indent="-295186">
              <a:lnSpc>
                <a:spcPct val="80000"/>
              </a:lnSpc>
              <a:buFont typeface="Lucida Grande" charset="0"/>
              <a:buChar char="•"/>
              <a:tabLst>
                <a:tab pos="1187094" algn="l"/>
              </a:tabLst>
              <a:defRPr/>
            </a:pPr>
            <a:r>
              <a:rPr lang="en-US" sz="2999">
                <a:solidFill>
                  <a:srgbClr val="0B3CC8"/>
                </a:solidFill>
                <a:sym typeface="Gill Sans" charset="0"/>
              </a:rPr>
              <a:t>El </a:t>
            </a:r>
            <a:r>
              <a:rPr lang="en-US" sz="2999" err="1">
                <a:solidFill>
                  <a:srgbClr val="0B3CC8"/>
                </a:solidFill>
                <a:sym typeface="Gill Sans" charset="0"/>
              </a:rPr>
              <a:t>equipo</a:t>
            </a:r>
            <a:r>
              <a:rPr lang="en-US" sz="2999">
                <a:solidFill>
                  <a:srgbClr val="0B3CC8"/>
                </a:solidFill>
                <a:sym typeface="Gill Sans" charset="0"/>
              </a:rPr>
              <a:t> </a:t>
            </a:r>
            <a:r>
              <a:rPr lang="en-US" sz="2999" err="1">
                <a:solidFill>
                  <a:srgbClr val="0B3CC8"/>
                </a:solidFill>
                <a:sym typeface="Gill Sans" charset="0"/>
              </a:rPr>
              <a:t>tiene</a:t>
            </a:r>
            <a:r>
              <a:rPr lang="en-US" sz="2999">
                <a:solidFill>
                  <a:srgbClr val="0B3CC8"/>
                </a:solidFill>
                <a:sym typeface="Gill Sans" charset="0"/>
              </a:rPr>
              <a:t> que </a:t>
            </a:r>
            <a:r>
              <a:rPr lang="en-US" sz="2999" err="1">
                <a:solidFill>
                  <a:srgbClr val="0B3CC8"/>
                </a:solidFill>
                <a:sym typeface="Gill Sans" charset="0"/>
              </a:rPr>
              <a:t>actualizar</a:t>
            </a:r>
            <a:r>
              <a:rPr lang="en-US" sz="2999">
                <a:solidFill>
                  <a:srgbClr val="0B3CC8"/>
                </a:solidFill>
                <a:sym typeface="Gill Sans" charset="0"/>
              </a:rPr>
              <a:t> el </a:t>
            </a:r>
            <a:r>
              <a:rPr lang="en-US" sz="2999" err="1">
                <a:solidFill>
                  <a:srgbClr val="0B3CC8"/>
                </a:solidFill>
                <a:sym typeface="Gill Sans" charset="0"/>
              </a:rPr>
              <a:t>trabajo</a:t>
            </a:r>
            <a:r>
              <a:rPr lang="en-US" sz="2999">
                <a:solidFill>
                  <a:srgbClr val="0B3CC8"/>
                </a:solidFill>
                <a:sym typeface="Gill Sans" charset="0"/>
              </a:rPr>
              <a:t> restante </a:t>
            </a:r>
            <a:r>
              <a:rPr lang="en-US" sz="2999" err="1">
                <a:solidFill>
                  <a:srgbClr val="0B3CC8"/>
                </a:solidFill>
                <a:sym typeface="Gill Sans" charset="0"/>
              </a:rPr>
              <a:t>todos</a:t>
            </a:r>
            <a:r>
              <a:rPr lang="en-US" sz="2999">
                <a:solidFill>
                  <a:srgbClr val="0B3CC8"/>
                </a:solidFill>
                <a:sym typeface="Gill Sans" charset="0"/>
              </a:rPr>
              <a:t> </a:t>
            </a:r>
            <a:r>
              <a:rPr lang="en-US" sz="2999" err="1">
                <a:solidFill>
                  <a:srgbClr val="0B3CC8"/>
                </a:solidFill>
                <a:sym typeface="Gill Sans" charset="0"/>
              </a:rPr>
              <a:t>los</a:t>
            </a:r>
            <a:r>
              <a:rPr lang="en-US" sz="2999">
                <a:solidFill>
                  <a:srgbClr val="0B3CC8"/>
                </a:solidFill>
                <a:sym typeface="Gill Sans" charset="0"/>
              </a:rPr>
              <a:t> </a:t>
            </a:r>
            <a:r>
              <a:rPr lang="en-US" sz="2999" err="1">
                <a:solidFill>
                  <a:srgbClr val="0B3CC8"/>
                </a:solidFill>
                <a:sym typeface="Gill Sans" charset="0"/>
              </a:rPr>
              <a:t>dias</a:t>
            </a:r>
            <a:r>
              <a:rPr lang="en-US" sz="2999">
                <a:solidFill>
                  <a:srgbClr val="0B3CC8"/>
                </a:solidFill>
                <a:sym typeface="Gill Sans" charset="0"/>
              </a:rPr>
              <a:t>.</a:t>
            </a:r>
          </a:p>
          <a:p>
            <a:pPr marL="549110" indent="-295186">
              <a:lnSpc>
                <a:spcPct val="80000"/>
              </a:lnSpc>
              <a:buFont typeface="Lucida Grande" charset="0"/>
              <a:buChar char="•"/>
              <a:tabLst>
                <a:tab pos="1187094" algn="l"/>
              </a:tabLst>
              <a:defRPr/>
            </a:pPr>
            <a:r>
              <a:rPr lang="en-US" sz="2999">
                <a:solidFill>
                  <a:srgbClr val="0B3CC8"/>
                </a:solidFill>
                <a:sym typeface="Gill Sans" charset="0"/>
              </a:rPr>
              <a:t>La </a:t>
            </a:r>
            <a:r>
              <a:rPr lang="en-US" sz="2999" err="1">
                <a:solidFill>
                  <a:srgbClr val="0B3CC8"/>
                </a:solidFill>
                <a:sym typeface="Gill Sans" charset="0"/>
              </a:rPr>
              <a:t>estimación</a:t>
            </a:r>
            <a:r>
              <a:rPr lang="en-US" sz="2999">
                <a:solidFill>
                  <a:srgbClr val="0B3CC8"/>
                </a:solidFill>
                <a:sym typeface="Gill Sans" charset="0"/>
              </a:rPr>
              <a:t> </a:t>
            </a:r>
            <a:r>
              <a:rPr lang="en-US" sz="2999" err="1">
                <a:solidFill>
                  <a:srgbClr val="0B3CC8"/>
                </a:solidFill>
                <a:sym typeface="Gill Sans" charset="0"/>
              </a:rPr>
              <a:t>inicial</a:t>
            </a:r>
            <a:r>
              <a:rPr lang="en-US" sz="2999">
                <a:solidFill>
                  <a:srgbClr val="0B3CC8"/>
                </a:solidFill>
                <a:sym typeface="Gill Sans" charset="0"/>
              </a:rPr>
              <a:t> </a:t>
            </a:r>
            <a:r>
              <a:rPr lang="en-US" sz="2999" err="1">
                <a:solidFill>
                  <a:srgbClr val="0B3CC8"/>
                </a:solidFill>
                <a:sym typeface="Gill Sans" charset="0"/>
              </a:rPr>
              <a:t>es</a:t>
            </a:r>
            <a:r>
              <a:rPr lang="en-US" sz="2999">
                <a:solidFill>
                  <a:srgbClr val="0B3CC8"/>
                </a:solidFill>
                <a:sym typeface="Gill Sans" charset="0"/>
              </a:rPr>
              <a:t> </a:t>
            </a:r>
            <a:r>
              <a:rPr lang="en-US" sz="2999" err="1">
                <a:solidFill>
                  <a:srgbClr val="0B3CC8"/>
                </a:solidFill>
                <a:sym typeface="Gill Sans" charset="0"/>
              </a:rPr>
              <a:t>muy</a:t>
            </a:r>
            <a:r>
              <a:rPr lang="en-US" sz="2999">
                <a:solidFill>
                  <a:srgbClr val="0B3CC8"/>
                </a:solidFill>
                <a:sym typeface="Gill Sans" charset="0"/>
              </a:rPr>
              <a:t> </a:t>
            </a:r>
            <a:r>
              <a:rPr lang="en-US" sz="2999" err="1">
                <a:solidFill>
                  <a:srgbClr val="0B3CC8"/>
                </a:solidFill>
                <a:sym typeface="Gill Sans" charset="0"/>
              </a:rPr>
              <a:t>importante</a:t>
            </a:r>
            <a:r>
              <a:rPr lang="en-US" sz="2999">
                <a:solidFill>
                  <a:srgbClr val="0B3CC8"/>
                </a:solidFill>
                <a:sym typeface="Gill Sans" charset="0"/>
              </a:rPr>
              <a:t>.</a:t>
            </a:r>
          </a:p>
          <a:p>
            <a:pPr marL="549110" indent="-295186">
              <a:lnSpc>
                <a:spcPct val="80000"/>
              </a:lnSpc>
              <a:buFont typeface="Lucida Grande" charset="0"/>
              <a:buChar char="•"/>
              <a:tabLst>
                <a:tab pos="1187094" algn="l"/>
              </a:tabLst>
              <a:defRPr/>
            </a:pPr>
            <a:r>
              <a:rPr lang="en-US" sz="2999">
                <a:solidFill>
                  <a:srgbClr val="0B3CC8"/>
                </a:solidFill>
                <a:sym typeface="Gill Sans" charset="0"/>
              </a:rPr>
              <a:t>El </a:t>
            </a:r>
            <a:r>
              <a:rPr lang="en-US" sz="2999" err="1">
                <a:solidFill>
                  <a:srgbClr val="0B3CC8"/>
                </a:solidFill>
                <a:sym typeface="Gill Sans" charset="0"/>
              </a:rPr>
              <a:t>equipo</a:t>
            </a:r>
            <a:r>
              <a:rPr lang="en-US" sz="2999">
                <a:solidFill>
                  <a:srgbClr val="0B3CC8"/>
                </a:solidFill>
                <a:sym typeface="Gill Sans" charset="0"/>
              </a:rPr>
              <a:t> y el SCRUM MASTER </a:t>
            </a:r>
            <a:r>
              <a:rPr lang="en-US" sz="2999" err="1">
                <a:solidFill>
                  <a:srgbClr val="0B3CC8"/>
                </a:solidFill>
                <a:sym typeface="Gill Sans" charset="0"/>
              </a:rPr>
              <a:t>miran</a:t>
            </a:r>
            <a:r>
              <a:rPr lang="en-US" sz="2999">
                <a:solidFill>
                  <a:srgbClr val="0B3CC8"/>
                </a:solidFill>
                <a:sym typeface="Gill Sans" charset="0"/>
              </a:rPr>
              <a:t> el </a:t>
            </a:r>
            <a:r>
              <a:rPr lang="en-US" sz="2999" err="1">
                <a:solidFill>
                  <a:srgbClr val="0B3CC8"/>
                </a:solidFill>
                <a:sym typeface="Gill Sans" charset="0"/>
              </a:rPr>
              <a:t>gráfico</a:t>
            </a:r>
            <a:r>
              <a:rPr lang="en-US" sz="2999">
                <a:solidFill>
                  <a:srgbClr val="0B3CC8"/>
                </a:solidFill>
                <a:sym typeface="Gill Sans" charset="0"/>
              </a:rPr>
              <a:t> </a:t>
            </a:r>
            <a:r>
              <a:rPr lang="en-US" sz="2999" err="1">
                <a:solidFill>
                  <a:srgbClr val="0B3CC8"/>
                </a:solidFill>
                <a:sym typeface="Gill Sans" charset="0"/>
              </a:rPr>
              <a:t>todos</a:t>
            </a:r>
            <a:r>
              <a:rPr lang="en-US" sz="2999">
                <a:solidFill>
                  <a:srgbClr val="0B3CC8"/>
                </a:solidFill>
                <a:sym typeface="Gill Sans" charset="0"/>
              </a:rPr>
              <a:t> </a:t>
            </a:r>
            <a:r>
              <a:rPr lang="en-US" sz="2999" err="1">
                <a:solidFill>
                  <a:srgbClr val="0B3CC8"/>
                </a:solidFill>
                <a:sym typeface="Gill Sans" charset="0"/>
              </a:rPr>
              <a:t>los</a:t>
            </a:r>
            <a:r>
              <a:rPr lang="en-US" sz="2999">
                <a:solidFill>
                  <a:srgbClr val="0B3CC8"/>
                </a:solidFill>
                <a:sym typeface="Gill Sans" charset="0"/>
              </a:rPr>
              <a:t> </a:t>
            </a:r>
            <a:r>
              <a:rPr lang="en-US" sz="2999" err="1">
                <a:solidFill>
                  <a:srgbClr val="0B3CC8"/>
                </a:solidFill>
                <a:sym typeface="Gill Sans" charset="0"/>
              </a:rPr>
              <a:t>dias</a:t>
            </a:r>
            <a:r>
              <a:rPr lang="en-US" sz="2999">
                <a:solidFill>
                  <a:srgbClr val="0B3CC8"/>
                </a:solidFill>
                <a:sym typeface="Gill Sans" charset="0"/>
              </a:rPr>
              <a:t>.</a:t>
            </a:r>
          </a:p>
          <a:p>
            <a:pPr marL="253924" indent="0">
              <a:lnSpc>
                <a:spcPct val="80000"/>
              </a:lnSpc>
              <a:buNone/>
              <a:tabLst>
                <a:tab pos="1187094" algn="l"/>
              </a:tabLst>
              <a:defRPr/>
            </a:pPr>
            <a:endParaRPr lang="en-US" sz="2999">
              <a:solidFill>
                <a:srgbClr val="0B3CC8"/>
              </a:solidFill>
              <a:sym typeface="Gill Sans" charset="0"/>
            </a:endParaRPr>
          </a:p>
          <a:p>
            <a:pPr marL="0" indent="0" eaLnBrk="1" hangingPunct="1">
              <a:buNone/>
            </a:pPr>
            <a:endParaRPr lang="en-US" altLang="es-AR">
              <a:solidFill>
                <a:srgbClr val="0B3CC8"/>
              </a:solidFill>
            </a:endParaRPr>
          </a:p>
          <a:p>
            <a:pPr eaLnBrk="1" hangingPunct="1"/>
            <a:endParaRPr lang="en-US" altLang="es-AR">
              <a:solidFill>
                <a:srgbClr val="0B3CC8"/>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146026440"/>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339529"/>
            <a:ext cx="11056132" cy="783908"/>
          </a:xfrm>
        </p:spPr>
        <p:txBody>
          <a:bodyPr/>
          <a:lstStyle/>
          <a:p>
            <a:pPr>
              <a:defRPr/>
            </a:pPr>
            <a:r>
              <a:rPr lang="en-US" sz="4400"/>
              <a:t>Burndown chart</a:t>
            </a:r>
            <a:endParaRPr lang="en-US" sz="4400">
              <a:solidFill>
                <a:srgbClr val="1D4BF1"/>
              </a:solidFill>
            </a:endParaRPr>
          </a:p>
        </p:txBody>
      </p:sp>
      <p:pic>
        <p:nvPicPr>
          <p:cNvPr id="3" name="Picture Placeholder 7" descr="burndown.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295063" y="1753037"/>
            <a:ext cx="6257987" cy="3885187"/>
          </a:xfrm>
          <a:prstGeom prst="rect">
            <a:avLst/>
          </a:prstGeom>
        </p:spPr>
      </p:pic>
      <p:pic>
        <p:nvPicPr>
          <p:cNvPr id="4" name="Picture 3"/>
          <p:cNvPicPr>
            <a:picLocks noChangeAspect="1"/>
          </p:cNvPicPr>
          <p:nvPr/>
        </p:nvPicPr>
        <p:blipFill>
          <a:blip r:embed="rId3"/>
          <a:stretch>
            <a:fillRect/>
          </a:stretch>
        </p:blipFill>
        <p:spPr>
          <a:xfrm>
            <a:off x="8303637" y="1524496"/>
            <a:ext cx="2018774" cy="1599783"/>
          </a:xfrm>
          <a:prstGeom prst="rect">
            <a:avLst/>
          </a:prstGeom>
        </p:spPr>
      </p:pic>
      <p:pic>
        <p:nvPicPr>
          <p:cNvPr id="5" name="Picture 4"/>
          <p:cNvPicPr>
            <a:picLocks noChangeAspect="1"/>
          </p:cNvPicPr>
          <p:nvPr/>
        </p:nvPicPr>
        <p:blipFill>
          <a:blip r:embed="rId4"/>
          <a:stretch>
            <a:fillRect/>
          </a:stretch>
        </p:blipFill>
        <p:spPr>
          <a:xfrm>
            <a:off x="8331534" y="3788693"/>
            <a:ext cx="2047342" cy="1647396"/>
          </a:xfrm>
          <a:prstGeom prst="rect">
            <a:avLst/>
          </a:prstGeom>
        </p:spPr>
      </p:pic>
      <p:pic>
        <p:nvPicPr>
          <p:cNvPr id="6" name="Picture 5"/>
          <p:cNvPicPr>
            <a:picLocks noChangeAspect="1"/>
          </p:cNvPicPr>
          <p:nvPr/>
        </p:nvPicPr>
        <p:blipFill>
          <a:blip r:embed="rId5">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53136381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err="1"/>
              <a:t>Paradigma</a:t>
            </a:r>
            <a:endParaRPr lang="en-US">
              <a:solidFill>
                <a:srgbClr val="1D4BF1"/>
              </a:solidFill>
            </a:endParaRPr>
          </a:p>
        </p:txBody>
      </p:sp>
      <p:sp>
        <p:nvSpPr>
          <p:cNvPr id="3" name="Rectangle 2">
            <a:extLst>
              <a:ext uri="{FF2B5EF4-FFF2-40B4-BE49-F238E27FC236}">
                <a16:creationId xmlns:a16="http://schemas.microsoft.com/office/drawing/2014/main" id="{5B943C84-D5DE-4FB7-A5CB-AAC0892A8B89}"/>
              </a:ext>
            </a:extLst>
          </p:cNvPr>
          <p:cNvSpPr/>
          <p:nvPr/>
        </p:nvSpPr>
        <p:spPr>
          <a:xfrm>
            <a:off x="1440872" y="2198255"/>
            <a:ext cx="9402618" cy="2308324"/>
          </a:xfrm>
          <a:prstGeom prst="rect">
            <a:avLst/>
          </a:prstGeom>
        </p:spPr>
        <p:txBody>
          <a:bodyPr wrap="square">
            <a:spAutoFit/>
          </a:bodyPr>
          <a:lstStyle/>
          <a:p>
            <a:pPr algn="just"/>
            <a:r>
              <a:rPr lang="es-AR" sz="2400">
                <a:solidFill>
                  <a:srgbClr val="58595B"/>
                </a:solidFill>
                <a:latin typeface="Poppins" panose="02000000000000000000" pitchFamily="2" charset="0"/>
                <a:cs typeface="Poppins" panose="02000000000000000000" pitchFamily="2" charset="0"/>
              </a:rPr>
              <a:t>“En las ciencias sociales, paradigma se describe como el </a:t>
            </a:r>
            <a:r>
              <a:rPr lang="es-AR" sz="2400" b="1">
                <a:solidFill>
                  <a:srgbClr val="58595B"/>
                </a:solidFill>
                <a:latin typeface="Poppins" panose="02000000000000000000" pitchFamily="2" charset="0"/>
                <a:cs typeface="Poppins" panose="02000000000000000000" pitchFamily="2" charset="0"/>
              </a:rPr>
              <a:t>conjunto de experiencias, creencias y valores que determinan la forma en la cual el individuo ve e interpreta la </a:t>
            </a:r>
            <a:r>
              <a:rPr lang="es-AR" sz="2400" b="1">
                <a:solidFill>
                  <a:schemeClr val="accent2">
                    <a:lumMod val="75000"/>
                  </a:schemeClr>
                </a:solidFill>
                <a:latin typeface="Poppins" panose="02000000000000000000" pitchFamily="2" charset="0"/>
                <a:cs typeface="Poppins" panose="02000000000000000000" pitchFamily="2" charset="0"/>
                <a:hlinkClick r:id="rId2"/>
              </a:rPr>
              <a:t>realidad</a:t>
            </a:r>
            <a:r>
              <a:rPr lang="es-AR" sz="2400" b="1">
                <a:solidFill>
                  <a:schemeClr val="bg1">
                    <a:lumMod val="65000"/>
                    <a:lumOff val="35000"/>
                  </a:schemeClr>
                </a:solidFill>
                <a:latin typeface="Poppins" panose="02000000000000000000" pitchFamily="2" charset="0"/>
                <a:cs typeface="Poppins" panose="02000000000000000000" pitchFamily="2" charset="0"/>
              </a:rPr>
              <a:t>, su realidad; y la forma en que responden a esa percepción. </a:t>
            </a:r>
            <a:r>
              <a:rPr lang="es-AR" sz="2400">
                <a:solidFill>
                  <a:schemeClr val="bg1">
                    <a:lumMod val="65000"/>
                    <a:lumOff val="35000"/>
                  </a:schemeClr>
                </a:solidFill>
                <a:latin typeface="Poppins" panose="02000000000000000000" pitchFamily="2" charset="0"/>
                <a:cs typeface="Poppins" panose="02000000000000000000" pitchFamily="2" charset="0"/>
              </a:rPr>
              <a:t>Es un patrón o modelo de conducta heredada o aprendida.”</a:t>
            </a:r>
          </a:p>
        </p:txBody>
      </p:sp>
      <p:pic>
        <p:nvPicPr>
          <p:cNvPr id="6" name="Picture 5"/>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395932" y="2210117"/>
            <a:ext cx="8010562" cy="913858"/>
          </a:xfrm>
        </p:spPr>
        <p:txBody>
          <a:bodyPr/>
          <a:lstStyle/>
          <a:p>
            <a:pPr eaLnBrk="1" hangingPunct="1"/>
            <a:r>
              <a:rPr lang="en-US" altLang="es-AR" sz="6598"/>
              <a:t>Definition of done</a:t>
            </a:r>
          </a:p>
        </p:txBody>
      </p:sp>
      <p:sp>
        <p:nvSpPr>
          <p:cNvPr id="8" name="Subtitle 3"/>
          <p:cNvSpPr txBox="1">
            <a:spLocks/>
          </p:cNvSpPr>
          <p:nvPr/>
        </p:nvSpPr>
        <p:spPr>
          <a:xfrm>
            <a:off x="794503" y="3766008"/>
            <a:ext cx="11213419" cy="1752144"/>
          </a:xfrm>
          <a:prstGeom prst="rect">
            <a:avLst/>
          </a:prstGeom>
        </p:spPr>
        <p:txBody>
          <a:bodyPr rtlCol="0">
            <a:normAutofit/>
          </a:bodyPr>
          <a:lst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799">
                <a:latin typeface="Poppins" panose="02000000000000000000" pitchFamily="2" charset="0"/>
                <a:ea typeface="+mn-ea"/>
                <a:cs typeface="Poppins" panose="02000000000000000000" pitchFamily="2" charset="0"/>
              </a:rPr>
              <a:t>Una </a:t>
            </a:r>
            <a:r>
              <a:rPr lang="en-US" sz="2799" err="1">
                <a:latin typeface="Poppins" panose="02000000000000000000" pitchFamily="2" charset="0"/>
                <a:ea typeface="+mn-ea"/>
                <a:cs typeface="Poppins" panose="02000000000000000000" pitchFamily="2" charset="0"/>
              </a:rPr>
              <a:t>lista</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clara</a:t>
            </a:r>
            <a:r>
              <a:rPr lang="en-US" sz="2799">
                <a:latin typeface="Poppins" panose="02000000000000000000" pitchFamily="2" charset="0"/>
                <a:ea typeface="+mn-ea"/>
                <a:cs typeface="Poppins" panose="02000000000000000000" pitchFamily="2" charset="0"/>
              </a:rPr>
              <a:t> y </a:t>
            </a:r>
            <a:r>
              <a:rPr lang="en-US" sz="2799" err="1">
                <a:latin typeface="Poppins" panose="02000000000000000000" pitchFamily="2" charset="0"/>
                <a:ea typeface="+mn-ea"/>
                <a:cs typeface="Poppins" panose="02000000000000000000" pitchFamily="2" charset="0"/>
              </a:rPr>
              <a:t>concisa</a:t>
            </a:r>
            <a:r>
              <a:rPr lang="en-US" sz="2799">
                <a:latin typeface="Poppins" panose="02000000000000000000" pitchFamily="2" charset="0"/>
                <a:ea typeface="+mn-ea"/>
                <a:cs typeface="Poppins" panose="02000000000000000000" pitchFamily="2" charset="0"/>
              </a:rPr>
              <a:t> de </a:t>
            </a:r>
            <a:r>
              <a:rPr lang="en-US" sz="2799" err="1">
                <a:latin typeface="Poppins" panose="02000000000000000000" pitchFamily="2" charset="0"/>
                <a:ea typeface="+mn-ea"/>
                <a:cs typeface="Poppins" panose="02000000000000000000" pitchFamily="2" charset="0"/>
              </a:rPr>
              <a:t>requerimientos</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necesarios</a:t>
            </a:r>
            <a:r>
              <a:rPr lang="en-US" sz="2799">
                <a:latin typeface="Poppins" panose="02000000000000000000" pitchFamily="2" charset="0"/>
                <a:ea typeface="+mn-ea"/>
                <a:cs typeface="Poppins" panose="02000000000000000000" pitchFamily="2" charset="0"/>
              </a:rPr>
              <a:t> para que el </a:t>
            </a:r>
            <a:r>
              <a:rPr lang="en-US" sz="2799" err="1">
                <a:latin typeface="Poppins" panose="02000000000000000000" pitchFamily="2" charset="0"/>
                <a:ea typeface="+mn-ea"/>
                <a:cs typeface="Poppins" panose="02000000000000000000" pitchFamily="2" charset="0"/>
              </a:rPr>
              <a:t>incremento</a:t>
            </a:r>
            <a:r>
              <a:rPr lang="en-US" sz="2799">
                <a:latin typeface="Poppins" panose="02000000000000000000" pitchFamily="2" charset="0"/>
                <a:ea typeface="+mn-ea"/>
                <a:cs typeface="Poppins" panose="02000000000000000000" pitchFamily="2" charset="0"/>
              </a:rPr>
              <a:t> del software se </a:t>
            </a:r>
            <a:r>
              <a:rPr lang="en-US" sz="2799" err="1">
                <a:latin typeface="Poppins" panose="02000000000000000000" pitchFamily="2" charset="0"/>
                <a:ea typeface="+mn-ea"/>
                <a:cs typeface="Poppins" panose="02000000000000000000" pitchFamily="2" charset="0"/>
              </a:rPr>
              <a:t>considere</a:t>
            </a:r>
            <a:r>
              <a:rPr lang="en-US" sz="2799">
                <a:latin typeface="Poppins" panose="02000000000000000000" pitchFamily="2" charset="0"/>
                <a:ea typeface="+mn-ea"/>
                <a:cs typeface="Poppins" panose="02000000000000000000" pitchFamily="2" charset="0"/>
              </a:rPr>
              <a:t> </a:t>
            </a:r>
            <a:r>
              <a:rPr lang="en-US" sz="2799" err="1">
                <a:latin typeface="Poppins" panose="02000000000000000000" pitchFamily="2" charset="0"/>
                <a:ea typeface="+mn-ea"/>
                <a:cs typeface="Poppins" panose="02000000000000000000" pitchFamily="2" charset="0"/>
              </a:rPr>
              <a:t>completo</a:t>
            </a:r>
            <a:r>
              <a:rPr lang="en-US" sz="2799">
                <a:latin typeface="Poppins" panose="02000000000000000000" pitchFamily="2" charset="0"/>
                <a:ea typeface="+mn-ea"/>
                <a:cs typeface="Poppins" panose="02000000000000000000" pitchFamily="2" charset="0"/>
              </a:rPr>
              <a:t>.</a:t>
            </a: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9507687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292" y="501120"/>
            <a:ext cx="11056132" cy="783908"/>
          </a:xfrm>
        </p:spPr>
        <p:txBody>
          <a:bodyPr/>
          <a:lstStyle/>
          <a:p>
            <a:pPr>
              <a:defRPr/>
            </a:pPr>
            <a:r>
              <a:rPr lang="en-US" sz="4400"/>
              <a:t>DOD</a:t>
            </a:r>
            <a:endParaRPr lang="en-US" sz="4400">
              <a:solidFill>
                <a:srgbClr val="1D4BF1"/>
              </a:solidFill>
            </a:endParaRPr>
          </a:p>
        </p:txBody>
      </p:sp>
      <p:sp>
        <p:nvSpPr>
          <p:cNvPr id="3" name="Rectangle 2"/>
          <p:cNvSpPr/>
          <p:nvPr/>
        </p:nvSpPr>
        <p:spPr>
          <a:xfrm>
            <a:off x="1028131" y="1675171"/>
            <a:ext cx="10340454" cy="4647426"/>
          </a:xfrm>
          <a:prstGeom prst="rect">
            <a:avLst/>
          </a:prstGeom>
        </p:spPr>
        <p:txBody>
          <a:bodyPr wrap="square">
            <a:spAutoFit/>
          </a:bodyPr>
          <a:lstStyle/>
          <a:p>
            <a:pPr marL="342900" indent="-342900" algn="just" eaLnBrk="1" hangingPunct="1">
              <a:buFont typeface="Arial" panose="020B0604020202020204" pitchFamily="34" charset="0"/>
              <a:buChar char="•"/>
            </a:pPr>
            <a:r>
              <a:rPr lang="en-US" altLang="es-AR" sz="2400" err="1">
                <a:solidFill>
                  <a:srgbClr val="0B3CC8"/>
                </a:solidFill>
              </a:rPr>
              <a:t>Esta</a:t>
            </a:r>
            <a:r>
              <a:rPr lang="en-US" altLang="es-AR" sz="2400">
                <a:solidFill>
                  <a:srgbClr val="0B3CC8"/>
                </a:solidFill>
              </a:rPr>
              <a:t> </a:t>
            </a:r>
            <a:r>
              <a:rPr lang="en-US" altLang="es-AR" sz="2400" err="1">
                <a:solidFill>
                  <a:srgbClr val="0B3CC8"/>
                </a:solidFill>
              </a:rPr>
              <a:t>relacionada</a:t>
            </a:r>
            <a:r>
              <a:rPr lang="en-US" altLang="es-AR" sz="2400">
                <a:solidFill>
                  <a:srgbClr val="0B3CC8"/>
                </a:solidFill>
              </a:rPr>
              <a:t> </a:t>
            </a:r>
            <a:r>
              <a:rPr lang="en-US" altLang="es-AR" sz="2400" err="1">
                <a:solidFill>
                  <a:srgbClr val="0B3CC8"/>
                </a:solidFill>
              </a:rPr>
              <a:t>más</a:t>
            </a:r>
            <a:r>
              <a:rPr lang="en-US" altLang="es-AR" sz="2400">
                <a:solidFill>
                  <a:srgbClr val="0B3CC8"/>
                </a:solidFill>
              </a:rPr>
              <a:t> a la </a:t>
            </a:r>
            <a:r>
              <a:rPr lang="en-US" altLang="es-AR" sz="2400" err="1">
                <a:solidFill>
                  <a:srgbClr val="0B3CC8"/>
                </a:solidFill>
              </a:rPr>
              <a:t>calidad</a:t>
            </a:r>
            <a:r>
              <a:rPr lang="en-US" altLang="es-AR" sz="2400">
                <a:solidFill>
                  <a:srgbClr val="0B3CC8"/>
                </a:solidFill>
              </a:rPr>
              <a:t> del </a:t>
            </a:r>
            <a:r>
              <a:rPr lang="en-US" altLang="es-AR" sz="2400" err="1">
                <a:solidFill>
                  <a:srgbClr val="0B3CC8"/>
                </a:solidFill>
              </a:rPr>
              <a:t>producto</a:t>
            </a:r>
            <a:r>
              <a:rPr lang="en-US" altLang="es-AR" sz="2400">
                <a:solidFill>
                  <a:srgbClr val="0B3CC8"/>
                </a:solidFill>
              </a:rPr>
              <a:t> que a la </a:t>
            </a:r>
            <a:r>
              <a:rPr lang="en-US" altLang="es-AR" sz="2400" err="1">
                <a:solidFill>
                  <a:srgbClr val="0B3CC8"/>
                </a:solidFill>
              </a:rPr>
              <a:t>funcionalidad</a:t>
            </a:r>
            <a:r>
              <a:rPr lang="en-US" altLang="es-AR" sz="2400">
                <a:solidFill>
                  <a:srgbClr val="0B3CC8"/>
                </a:solidFill>
              </a:rPr>
              <a:t> </a:t>
            </a:r>
            <a:r>
              <a:rPr lang="en-US" altLang="es-AR" sz="2400" err="1">
                <a:solidFill>
                  <a:srgbClr val="0B3CC8"/>
                </a:solidFill>
              </a:rPr>
              <a:t>en</a:t>
            </a:r>
            <a:r>
              <a:rPr lang="en-US" altLang="es-AR" sz="2400">
                <a:solidFill>
                  <a:srgbClr val="0B3CC8"/>
                </a:solidFill>
              </a:rPr>
              <a:t> </a:t>
            </a:r>
            <a:r>
              <a:rPr lang="en-US" altLang="es-AR" sz="2400" err="1">
                <a:solidFill>
                  <a:srgbClr val="0B3CC8"/>
                </a:solidFill>
              </a:rPr>
              <a:t>sí</a:t>
            </a:r>
            <a:r>
              <a:rPr lang="en-US" altLang="es-AR" sz="2400">
                <a:solidFill>
                  <a:srgbClr val="0B3CC8"/>
                </a:solidFill>
              </a:rPr>
              <a:t>.</a:t>
            </a:r>
          </a:p>
          <a:p>
            <a:pPr marL="342900" indent="-342900" algn="just" eaLnBrk="1" hangingPunct="1">
              <a:buFont typeface="Arial" panose="020B0604020202020204" pitchFamily="34" charset="0"/>
              <a:buChar char="•"/>
            </a:pPr>
            <a:r>
              <a:rPr lang="en-US" altLang="es-AR" sz="2400" err="1">
                <a:solidFill>
                  <a:srgbClr val="0B3CC8"/>
                </a:solidFill>
              </a:rPr>
              <a:t>Es</a:t>
            </a:r>
            <a:r>
              <a:rPr lang="en-US" altLang="es-AR" sz="2400">
                <a:solidFill>
                  <a:srgbClr val="0B3CC8"/>
                </a:solidFill>
              </a:rPr>
              <a:t> un </a:t>
            </a:r>
            <a:r>
              <a:rPr lang="en-US" altLang="es-AR" sz="2400" err="1">
                <a:solidFill>
                  <a:srgbClr val="0B3CC8"/>
                </a:solidFill>
              </a:rPr>
              <a:t>común</a:t>
            </a:r>
            <a:r>
              <a:rPr lang="en-US" altLang="es-AR" sz="2400">
                <a:solidFill>
                  <a:srgbClr val="0B3CC8"/>
                </a:solidFill>
              </a:rPr>
              <a:t> </a:t>
            </a:r>
            <a:r>
              <a:rPr lang="en-US" altLang="es-AR" sz="2400" err="1">
                <a:solidFill>
                  <a:srgbClr val="0B3CC8"/>
                </a:solidFill>
              </a:rPr>
              <a:t>acuerdo</a:t>
            </a:r>
            <a:r>
              <a:rPr lang="en-US" altLang="es-AR" sz="2400">
                <a:solidFill>
                  <a:srgbClr val="0B3CC8"/>
                </a:solidFill>
              </a:rPr>
              <a:t> de </a:t>
            </a:r>
            <a:r>
              <a:rPr lang="en-US" altLang="es-AR" sz="2400" err="1">
                <a:solidFill>
                  <a:srgbClr val="0B3CC8"/>
                </a:solidFill>
              </a:rPr>
              <a:t>cuando</a:t>
            </a:r>
            <a:r>
              <a:rPr lang="en-US" altLang="es-AR" sz="2400">
                <a:solidFill>
                  <a:srgbClr val="0B3CC8"/>
                </a:solidFill>
              </a:rPr>
              <a:t> </a:t>
            </a:r>
            <a:r>
              <a:rPr lang="en-US" altLang="es-AR" sz="2400" err="1">
                <a:solidFill>
                  <a:srgbClr val="0B3CC8"/>
                </a:solidFill>
              </a:rPr>
              <a:t>algo</a:t>
            </a:r>
            <a:r>
              <a:rPr lang="en-US" altLang="es-AR" sz="2400">
                <a:solidFill>
                  <a:srgbClr val="0B3CC8"/>
                </a:solidFill>
              </a:rPr>
              <a:t> </a:t>
            </a:r>
            <a:r>
              <a:rPr lang="en-US" altLang="es-AR" sz="2400" err="1">
                <a:solidFill>
                  <a:srgbClr val="0B3CC8"/>
                </a:solidFill>
              </a:rPr>
              <a:t>está</a:t>
            </a:r>
            <a:r>
              <a:rPr lang="en-US" altLang="es-AR" sz="2400">
                <a:solidFill>
                  <a:srgbClr val="0B3CC8"/>
                </a:solidFill>
              </a:rPr>
              <a:t> </a:t>
            </a:r>
            <a:r>
              <a:rPr lang="en-US" altLang="es-AR" sz="2400" err="1">
                <a:solidFill>
                  <a:srgbClr val="0B3CC8"/>
                </a:solidFill>
              </a:rPr>
              <a:t>listo</a:t>
            </a:r>
            <a:r>
              <a:rPr lang="en-US" altLang="es-AR" sz="2400">
                <a:solidFill>
                  <a:srgbClr val="0B3CC8"/>
                </a:solidFill>
              </a:rPr>
              <a:t> para </a:t>
            </a:r>
            <a:r>
              <a:rPr lang="en-US" altLang="es-AR" sz="2400" err="1">
                <a:solidFill>
                  <a:srgbClr val="0B3CC8"/>
                </a:solidFill>
              </a:rPr>
              <a:t>ser</a:t>
            </a:r>
            <a:r>
              <a:rPr lang="en-US" altLang="es-AR" sz="2400">
                <a:solidFill>
                  <a:srgbClr val="0B3CC8"/>
                </a:solidFill>
              </a:rPr>
              <a:t> </a:t>
            </a:r>
            <a:r>
              <a:rPr lang="en-US" altLang="es-AR" sz="2400" err="1">
                <a:solidFill>
                  <a:srgbClr val="0B3CC8"/>
                </a:solidFill>
              </a:rPr>
              <a:t>publicado</a:t>
            </a:r>
            <a:r>
              <a:rPr lang="en-US" altLang="es-AR" sz="2400">
                <a:solidFill>
                  <a:srgbClr val="0B3CC8"/>
                </a:solidFill>
              </a:rPr>
              <a:t>.</a:t>
            </a:r>
          </a:p>
          <a:p>
            <a:pPr marL="342900" indent="-342900" algn="just" eaLnBrk="1" hangingPunct="1">
              <a:buFont typeface="Arial" panose="020B0604020202020204" pitchFamily="34" charset="0"/>
              <a:buChar char="•"/>
            </a:pPr>
            <a:r>
              <a:rPr lang="en-US" sz="2400" err="1">
                <a:solidFill>
                  <a:srgbClr val="0B3CC8"/>
                </a:solidFill>
              </a:rPr>
              <a:t>Una</a:t>
            </a:r>
            <a:r>
              <a:rPr lang="en-US" sz="2400">
                <a:solidFill>
                  <a:srgbClr val="0B3CC8"/>
                </a:solidFill>
              </a:rPr>
              <a:t> </a:t>
            </a:r>
            <a:r>
              <a:rPr lang="en-US" sz="2400" err="1">
                <a:solidFill>
                  <a:srgbClr val="0B3CC8"/>
                </a:solidFill>
              </a:rPr>
              <a:t>lista</a:t>
            </a:r>
            <a:r>
              <a:rPr lang="en-US" sz="2400">
                <a:solidFill>
                  <a:srgbClr val="0B3CC8"/>
                </a:solidFill>
              </a:rPr>
              <a:t> </a:t>
            </a:r>
            <a:r>
              <a:rPr lang="en-US" sz="2400" err="1">
                <a:solidFill>
                  <a:srgbClr val="0B3CC8"/>
                </a:solidFill>
              </a:rPr>
              <a:t>clara</a:t>
            </a:r>
            <a:r>
              <a:rPr lang="en-US" sz="2400">
                <a:solidFill>
                  <a:srgbClr val="0B3CC8"/>
                </a:solidFill>
              </a:rPr>
              <a:t> y </a:t>
            </a:r>
            <a:r>
              <a:rPr lang="en-US" sz="2400" err="1">
                <a:solidFill>
                  <a:srgbClr val="0B3CC8"/>
                </a:solidFill>
              </a:rPr>
              <a:t>concisa</a:t>
            </a:r>
            <a:r>
              <a:rPr lang="en-US" sz="2400">
                <a:solidFill>
                  <a:srgbClr val="0B3CC8"/>
                </a:solidFill>
              </a:rPr>
              <a:t> de </a:t>
            </a:r>
            <a:r>
              <a:rPr lang="en-US" sz="2400" err="1">
                <a:solidFill>
                  <a:srgbClr val="0B3CC8"/>
                </a:solidFill>
              </a:rPr>
              <a:t>requerimientos</a:t>
            </a:r>
            <a:r>
              <a:rPr lang="en-US" sz="2400">
                <a:solidFill>
                  <a:srgbClr val="0B3CC8"/>
                </a:solidFill>
              </a:rPr>
              <a:t> </a:t>
            </a:r>
            <a:r>
              <a:rPr lang="en-US" sz="2400" err="1">
                <a:solidFill>
                  <a:srgbClr val="0B3CC8"/>
                </a:solidFill>
              </a:rPr>
              <a:t>necesarios</a:t>
            </a:r>
            <a:r>
              <a:rPr lang="en-US" sz="2400">
                <a:solidFill>
                  <a:srgbClr val="0B3CC8"/>
                </a:solidFill>
              </a:rPr>
              <a:t> para que el </a:t>
            </a:r>
            <a:r>
              <a:rPr lang="en-US" sz="2400" err="1">
                <a:solidFill>
                  <a:srgbClr val="0B3CC8"/>
                </a:solidFill>
              </a:rPr>
              <a:t>incremento</a:t>
            </a:r>
            <a:r>
              <a:rPr lang="en-US" sz="2400">
                <a:solidFill>
                  <a:srgbClr val="0B3CC8"/>
                </a:solidFill>
              </a:rPr>
              <a:t> del software se </a:t>
            </a:r>
            <a:r>
              <a:rPr lang="en-US" sz="2400" err="1">
                <a:solidFill>
                  <a:srgbClr val="0B3CC8"/>
                </a:solidFill>
              </a:rPr>
              <a:t>considere</a:t>
            </a:r>
            <a:r>
              <a:rPr lang="en-US" sz="2400">
                <a:solidFill>
                  <a:srgbClr val="0B3CC8"/>
                </a:solidFill>
              </a:rPr>
              <a:t> </a:t>
            </a:r>
            <a:r>
              <a:rPr lang="en-US" sz="2400" err="1">
                <a:solidFill>
                  <a:srgbClr val="0B3CC8"/>
                </a:solidFill>
              </a:rPr>
              <a:t>completo</a:t>
            </a:r>
            <a:r>
              <a:rPr lang="en-US" sz="2400">
                <a:solidFill>
                  <a:srgbClr val="0B3CC8"/>
                </a:solidFill>
              </a:rPr>
              <a:t>.</a:t>
            </a:r>
          </a:p>
          <a:p>
            <a:pPr marL="342900" indent="-342900" algn="just" eaLnBrk="1" hangingPunct="1">
              <a:buFont typeface="Arial" panose="020B0604020202020204" pitchFamily="34" charset="0"/>
              <a:buChar char="•"/>
            </a:pPr>
            <a:r>
              <a:rPr lang="en-US" altLang="es-AR" sz="2400">
                <a:solidFill>
                  <a:srgbClr val="0B3CC8"/>
                </a:solidFill>
              </a:rPr>
              <a:t>No cambia </a:t>
            </a:r>
            <a:r>
              <a:rPr lang="en-US" altLang="es-AR" sz="2400" err="1">
                <a:solidFill>
                  <a:srgbClr val="0B3CC8"/>
                </a:solidFill>
              </a:rPr>
              <a:t>durante</a:t>
            </a:r>
            <a:r>
              <a:rPr lang="en-US" altLang="es-AR" sz="2400">
                <a:solidFill>
                  <a:srgbClr val="0B3CC8"/>
                </a:solidFill>
              </a:rPr>
              <a:t> el </a:t>
            </a:r>
            <a:r>
              <a:rPr lang="en-US" altLang="es-AR" sz="2400" err="1">
                <a:solidFill>
                  <a:srgbClr val="0B3CC8"/>
                </a:solidFill>
              </a:rPr>
              <a:t>transcurso</a:t>
            </a:r>
            <a:r>
              <a:rPr lang="en-US" altLang="es-AR" sz="2400">
                <a:solidFill>
                  <a:srgbClr val="0B3CC8"/>
                </a:solidFill>
              </a:rPr>
              <a:t> del sprint, </a:t>
            </a:r>
            <a:r>
              <a:rPr lang="en-US" altLang="es-AR" sz="2400" err="1">
                <a:solidFill>
                  <a:srgbClr val="0B3CC8"/>
                </a:solidFill>
              </a:rPr>
              <a:t>pero</a:t>
            </a:r>
            <a:r>
              <a:rPr lang="en-US" altLang="es-AR" sz="2400">
                <a:solidFill>
                  <a:srgbClr val="0B3CC8"/>
                </a:solidFill>
              </a:rPr>
              <a:t> </a:t>
            </a:r>
            <a:r>
              <a:rPr lang="en-US" altLang="es-AR" sz="2400" err="1">
                <a:solidFill>
                  <a:srgbClr val="0B3CC8"/>
                </a:solidFill>
              </a:rPr>
              <a:t>puede</a:t>
            </a:r>
            <a:r>
              <a:rPr lang="en-US" altLang="es-AR" sz="2400">
                <a:solidFill>
                  <a:srgbClr val="0B3CC8"/>
                </a:solidFill>
              </a:rPr>
              <a:t> </a:t>
            </a:r>
            <a:r>
              <a:rPr lang="en-US" altLang="es-AR" sz="2400" err="1">
                <a:solidFill>
                  <a:srgbClr val="0B3CC8"/>
                </a:solidFill>
              </a:rPr>
              <a:t>ir</a:t>
            </a:r>
            <a:r>
              <a:rPr lang="en-US" altLang="es-AR" sz="2400">
                <a:solidFill>
                  <a:srgbClr val="0B3CC8"/>
                </a:solidFill>
              </a:rPr>
              <a:t> </a:t>
            </a:r>
            <a:r>
              <a:rPr lang="en-US" altLang="es-AR" sz="2400" err="1">
                <a:solidFill>
                  <a:srgbClr val="0B3CC8"/>
                </a:solidFill>
              </a:rPr>
              <a:t>cambiando</a:t>
            </a:r>
            <a:r>
              <a:rPr lang="en-US" altLang="es-AR" sz="2400">
                <a:solidFill>
                  <a:srgbClr val="0B3CC8"/>
                </a:solidFill>
              </a:rPr>
              <a:t> a </a:t>
            </a:r>
            <a:r>
              <a:rPr lang="en-US" altLang="es-AR" sz="2400" err="1">
                <a:solidFill>
                  <a:srgbClr val="0B3CC8"/>
                </a:solidFill>
              </a:rPr>
              <a:t>medida</a:t>
            </a:r>
            <a:r>
              <a:rPr lang="en-US" altLang="es-AR" sz="2400">
                <a:solidFill>
                  <a:srgbClr val="0B3CC8"/>
                </a:solidFill>
              </a:rPr>
              <a:t> que el </a:t>
            </a:r>
            <a:r>
              <a:rPr lang="en-US" altLang="es-AR" sz="2400" err="1">
                <a:solidFill>
                  <a:srgbClr val="0B3CC8"/>
                </a:solidFill>
              </a:rPr>
              <a:t>equipo</a:t>
            </a:r>
            <a:r>
              <a:rPr lang="en-US" altLang="es-AR" sz="2400">
                <a:solidFill>
                  <a:srgbClr val="0B3CC8"/>
                </a:solidFill>
              </a:rPr>
              <a:t> lo </a:t>
            </a:r>
            <a:r>
              <a:rPr lang="en-US" altLang="es-AR" sz="2400" err="1">
                <a:solidFill>
                  <a:srgbClr val="0B3CC8"/>
                </a:solidFill>
              </a:rPr>
              <a:t>modifique</a:t>
            </a:r>
            <a:r>
              <a:rPr lang="en-US" altLang="es-AR" sz="2400">
                <a:solidFill>
                  <a:srgbClr val="0B3CC8"/>
                </a:solidFill>
              </a:rPr>
              <a:t> a lo largo del Proyecto.</a:t>
            </a:r>
          </a:p>
          <a:p>
            <a:pPr marL="342900" indent="-342900" algn="just" eaLnBrk="1" hangingPunct="1">
              <a:buFont typeface="Arial" panose="020B0604020202020204" pitchFamily="34" charset="0"/>
              <a:buChar char="•"/>
            </a:pPr>
            <a:r>
              <a:rPr lang="es-AR" altLang="es-AR" sz="2400">
                <a:solidFill>
                  <a:srgbClr val="0B3CC8"/>
                </a:solidFill>
              </a:rPr>
              <a:t>DOD != </a:t>
            </a:r>
            <a:r>
              <a:rPr lang="es-AR" altLang="es-AR" sz="2400" err="1">
                <a:solidFill>
                  <a:srgbClr val="0B3CC8"/>
                </a:solidFill>
              </a:rPr>
              <a:t>Acceptance</a:t>
            </a:r>
            <a:r>
              <a:rPr lang="es-AR" altLang="es-AR" sz="2400">
                <a:solidFill>
                  <a:srgbClr val="0B3CC8"/>
                </a:solidFill>
              </a:rPr>
              <a:t> </a:t>
            </a:r>
            <a:r>
              <a:rPr lang="es-AR" altLang="es-AR" sz="2400" err="1">
                <a:solidFill>
                  <a:srgbClr val="0B3CC8"/>
                </a:solidFill>
              </a:rPr>
              <a:t>criteria</a:t>
            </a:r>
            <a:r>
              <a:rPr lang="es-AR" altLang="es-AR" sz="2400">
                <a:solidFill>
                  <a:srgbClr val="0B3CC8"/>
                </a:solidFill>
              </a:rPr>
              <a:t>.</a:t>
            </a:r>
            <a:endParaRPr lang="en-US" altLang="es-AR" sz="2400">
              <a:solidFill>
                <a:srgbClr val="0B3CC8"/>
              </a:solidFill>
            </a:endParaRPr>
          </a:p>
          <a:p>
            <a:pPr algn="just" eaLnBrk="1" hangingPunct="1"/>
            <a:endParaRPr lang="en-US" altLang="es-AR" sz="2000">
              <a:solidFill>
                <a:srgbClr val="0B3CC8"/>
              </a:solidFill>
            </a:endParaRPr>
          </a:p>
          <a:p>
            <a:pPr marL="0" indent="0" algn="just">
              <a:buNone/>
            </a:pPr>
            <a:r>
              <a:rPr lang="en-US" altLang="es-AR" sz="1600">
                <a:solidFill>
                  <a:srgbClr val="0B3CC8"/>
                </a:solidFill>
                <a:hlinkClick r:id="rId2"/>
              </a:rPr>
              <a:t>http://msdn.microsoft.com/en-us/library/hh765983(v=vs.110).aspx</a:t>
            </a:r>
            <a:r>
              <a:rPr lang="en-US" altLang="es-AR" sz="1600">
                <a:solidFill>
                  <a:srgbClr val="0B3CC8"/>
                </a:solidFill>
              </a:rPr>
              <a:t>  </a:t>
            </a:r>
          </a:p>
          <a:p>
            <a:pPr marL="0" indent="0" algn="just">
              <a:buNone/>
            </a:pPr>
            <a:endParaRPr lang="en-US" altLang="es-AR" sz="1600">
              <a:solidFill>
                <a:srgbClr val="0B3CC8"/>
              </a:solidFill>
            </a:endParaRPr>
          </a:p>
          <a:p>
            <a:pPr marL="0" indent="0" algn="just">
              <a:buNone/>
            </a:pPr>
            <a:r>
              <a:rPr lang="en-US" altLang="es-AR" sz="1600">
                <a:solidFill>
                  <a:srgbClr val="0B3CC8"/>
                </a:solidFill>
              </a:rPr>
              <a:t>Examples: </a:t>
            </a:r>
          </a:p>
          <a:p>
            <a:pPr marL="0" indent="0" algn="just">
              <a:buNone/>
            </a:pPr>
            <a:r>
              <a:rPr lang="en-US" altLang="es-AR" sz="1600">
                <a:solidFill>
                  <a:srgbClr val="0B3CC8"/>
                </a:solidFill>
                <a:hlinkClick r:id="rId3"/>
              </a:rPr>
              <a:t>https://www.scrumalliance.org/community/articles/2008/september/definition-of-done-a-reference</a:t>
            </a:r>
            <a:r>
              <a:rPr lang="en-US" altLang="es-AR" sz="1600">
                <a:solidFill>
                  <a:srgbClr val="0B3CC8"/>
                </a:solidFill>
              </a:rPr>
              <a:t> </a:t>
            </a:r>
          </a:p>
          <a:p>
            <a:pPr algn="just" eaLnBrk="1" hangingPunct="1"/>
            <a:endParaRPr lang="en-US" altLang="es-AR" sz="2000">
              <a:solidFill>
                <a:srgbClr val="0B3CC8"/>
              </a:solidFill>
            </a:endParaRPr>
          </a:p>
        </p:txBody>
      </p:sp>
      <p:pic>
        <p:nvPicPr>
          <p:cNvPr id="4" name="Picture 3"/>
          <p:cNvPicPr>
            <a:picLocks noChangeAspect="1"/>
          </p:cNvPicPr>
          <p:nvPr/>
        </p:nvPicPr>
        <p:blipFill>
          <a:blip r:embed="rId4">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865934900"/>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954774"/>
            <a:ext cx="9164597" cy="2196807"/>
          </a:xfrm>
        </p:spPr>
        <p:txBody>
          <a:bodyPr/>
          <a:lstStyle/>
          <a:p>
            <a:r>
              <a:rPr lang="en-US" b="0" err="1">
                <a:latin typeface="Poppins" charset="0"/>
                <a:ea typeface="Poppins" charset="0"/>
                <a:cs typeface="Poppins" charset="0"/>
              </a:rPr>
              <a:t>Ciclo</a:t>
            </a:r>
            <a:r>
              <a:rPr lang="en-US" b="0">
                <a:latin typeface="Poppins" charset="0"/>
                <a:ea typeface="Poppins" charset="0"/>
                <a:cs typeface="Poppins" charset="0"/>
              </a:rPr>
              <a:t> del sprint</a:t>
            </a:r>
            <a:endParaRPr lang="es-AR"/>
          </a:p>
        </p:txBody>
      </p:sp>
      <p:pic>
        <p:nvPicPr>
          <p:cNvPr id="3" name="Picture 2"/>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47028251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26293" y="344647"/>
            <a:ext cx="11056132" cy="783908"/>
          </a:xfrm>
        </p:spPr>
        <p:txBody>
          <a:bodyPr/>
          <a:lstStyle/>
          <a:p>
            <a:pPr>
              <a:defRPr/>
            </a:pPr>
            <a:r>
              <a:rPr lang="en-US" sz="4400"/>
              <a:t>Sprint</a:t>
            </a:r>
            <a:endParaRPr lang="en-US" sz="4400">
              <a:solidFill>
                <a:srgbClr val="1D4BF1"/>
              </a:solidFill>
            </a:endParaRPr>
          </a:p>
        </p:txBody>
      </p:sp>
      <p:sp>
        <p:nvSpPr>
          <p:cNvPr id="3" name="Rectangle 2"/>
          <p:cNvSpPr/>
          <p:nvPr/>
        </p:nvSpPr>
        <p:spPr>
          <a:xfrm>
            <a:off x="932598" y="1260824"/>
            <a:ext cx="9862782" cy="5078313"/>
          </a:xfrm>
          <a:prstGeom prst="rect">
            <a:avLst/>
          </a:prstGeom>
        </p:spPr>
        <p:txBody>
          <a:bodyPr wrap="square">
            <a:spAutoFit/>
          </a:bodyPr>
          <a:lstStyle/>
          <a:p>
            <a:pPr marL="571500" indent="-571500" fontAlgn="auto">
              <a:spcAft>
                <a:spcPts val="0"/>
              </a:spcAft>
              <a:buFont typeface="Arial" panose="020B0604020202020204" pitchFamily="34" charset="0"/>
              <a:buChar char="•"/>
              <a:defRPr/>
            </a:pPr>
            <a:r>
              <a:rPr lang="en-US" sz="3600" err="1">
                <a:solidFill>
                  <a:srgbClr val="072783"/>
                </a:solidFill>
              </a:rPr>
              <a:t>Tiempo</a:t>
            </a:r>
            <a:r>
              <a:rPr lang="en-US" sz="3600">
                <a:solidFill>
                  <a:srgbClr val="072783"/>
                </a:solidFill>
              </a:rPr>
              <a:t> y </a:t>
            </a:r>
            <a:r>
              <a:rPr lang="en-US" sz="3600" err="1">
                <a:solidFill>
                  <a:srgbClr val="072783"/>
                </a:solidFill>
              </a:rPr>
              <a:t>recursos</a:t>
            </a:r>
            <a:r>
              <a:rPr lang="en-US" sz="3600">
                <a:solidFill>
                  <a:srgbClr val="072783"/>
                </a:solidFill>
              </a:rPr>
              <a:t> </a:t>
            </a:r>
            <a:r>
              <a:rPr lang="en-US" sz="3600" err="1">
                <a:solidFill>
                  <a:srgbClr val="072783"/>
                </a:solidFill>
              </a:rPr>
              <a:t>fijos</a:t>
            </a:r>
            <a:r>
              <a:rPr lang="en-US" sz="3600">
                <a:solidFill>
                  <a:srgbClr val="072783"/>
                </a:solidFill>
              </a:rPr>
              <a:t>, </a:t>
            </a:r>
            <a:r>
              <a:rPr lang="en-US" sz="3600" err="1">
                <a:solidFill>
                  <a:srgbClr val="072783"/>
                </a:solidFill>
              </a:rPr>
              <a:t>alcance</a:t>
            </a:r>
            <a:r>
              <a:rPr lang="en-US" sz="3600">
                <a:solidFill>
                  <a:srgbClr val="072783"/>
                </a:solidFill>
              </a:rPr>
              <a:t> variable.</a:t>
            </a:r>
          </a:p>
          <a:p>
            <a:pPr marL="571500" indent="-571500" fontAlgn="auto">
              <a:spcAft>
                <a:spcPts val="0"/>
              </a:spcAft>
              <a:buFont typeface="Arial" panose="020B0604020202020204" pitchFamily="34" charset="0"/>
              <a:buChar char="•"/>
              <a:defRPr/>
            </a:pPr>
            <a:r>
              <a:rPr lang="en-US" sz="3600">
                <a:solidFill>
                  <a:srgbClr val="072783"/>
                </a:solidFill>
              </a:rPr>
              <a:t>Antes de </a:t>
            </a:r>
            <a:r>
              <a:rPr lang="en-US" sz="3600" err="1">
                <a:solidFill>
                  <a:srgbClr val="072783"/>
                </a:solidFill>
              </a:rPr>
              <a:t>comenzar</a:t>
            </a:r>
            <a:r>
              <a:rPr lang="en-US" sz="3600">
                <a:solidFill>
                  <a:srgbClr val="072783"/>
                </a:solidFill>
              </a:rPr>
              <a:t>: Sprint Planning</a:t>
            </a:r>
            <a:endParaRPr lang="en-US">
              <a:solidFill>
                <a:srgbClr val="072783"/>
              </a:solidFill>
            </a:endParaRPr>
          </a:p>
          <a:p>
            <a:pPr marL="571500" indent="-571500" fontAlgn="auto">
              <a:spcAft>
                <a:spcPts val="0"/>
              </a:spcAft>
              <a:buFont typeface="Arial" panose="020B0604020202020204" pitchFamily="34" charset="0"/>
              <a:buChar char="•"/>
              <a:defRPr/>
            </a:pPr>
            <a:r>
              <a:rPr lang="en-US" sz="3600" err="1">
                <a:solidFill>
                  <a:srgbClr val="072783"/>
                </a:solidFill>
              </a:rPr>
              <a:t>Comienza</a:t>
            </a:r>
            <a:r>
              <a:rPr lang="en-US" sz="3600">
                <a:solidFill>
                  <a:srgbClr val="072783"/>
                </a:solidFill>
              </a:rPr>
              <a:t> con el Sprint Backlog</a:t>
            </a:r>
            <a:endParaRPr lang="en-US">
              <a:solidFill>
                <a:srgbClr val="072783"/>
              </a:solidFill>
            </a:endParaRPr>
          </a:p>
          <a:p>
            <a:pPr marL="798513" lvl="1" indent="-342900" fontAlgn="auto">
              <a:spcAft>
                <a:spcPts val="0"/>
              </a:spcAft>
              <a:buFont typeface="Arial" panose="020B0604020202020204" pitchFamily="34" charset="0"/>
              <a:buChar char="•"/>
              <a:defRPr/>
            </a:pPr>
            <a:r>
              <a:rPr lang="en-US" sz="2400" err="1">
                <a:solidFill>
                  <a:srgbClr val="072783"/>
                </a:solidFill>
              </a:rPr>
              <a:t>Seleccionamos</a:t>
            </a:r>
            <a:r>
              <a:rPr lang="en-US" sz="2400">
                <a:solidFill>
                  <a:srgbClr val="072783"/>
                </a:solidFill>
              </a:rPr>
              <a:t> </a:t>
            </a:r>
            <a:r>
              <a:rPr lang="en-US" sz="2400" err="1">
                <a:solidFill>
                  <a:srgbClr val="072783"/>
                </a:solidFill>
              </a:rPr>
              <a:t>los</a:t>
            </a:r>
            <a:r>
              <a:rPr lang="en-US" sz="2400">
                <a:solidFill>
                  <a:srgbClr val="072783"/>
                </a:solidFill>
              </a:rPr>
              <a:t> items con mayor </a:t>
            </a:r>
            <a:r>
              <a:rPr lang="en-US" sz="2400" err="1">
                <a:solidFill>
                  <a:srgbClr val="072783"/>
                </a:solidFill>
              </a:rPr>
              <a:t>prioridad</a:t>
            </a:r>
            <a:r>
              <a:rPr lang="en-US" sz="2400">
                <a:solidFill>
                  <a:srgbClr val="072783"/>
                </a:solidFill>
              </a:rPr>
              <a:t> del product backlog</a:t>
            </a:r>
            <a:endParaRPr lang="en-US">
              <a:solidFill>
                <a:srgbClr val="072783"/>
              </a:solidFill>
            </a:endParaRPr>
          </a:p>
          <a:p>
            <a:pPr marL="571500" indent="-571500" fontAlgn="auto">
              <a:spcAft>
                <a:spcPts val="0"/>
              </a:spcAft>
              <a:buFont typeface="Arial" panose="020B0604020202020204" pitchFamily="34" charset="0"/>
              <a:buChar char="•"/>
              <a:defRPr/>
            </a:pPr>
            <a:r>
              <a:rPr lang="en-US" sz="3600" err="1">
                <a:solidFill>
                  <a:srgbClr val="072783"/>
                </a:solidFill>
              </a:rPr>
              <a:t>Termina</a:t>
            </a:r>
            <a:r>
              <a:rPr lang="en-US" sz="3600">
                <a:solidFill>
                  <a:srgbClr val="072783"/>
                </a:solidFill>
              </a:rPr>
              <a:t> con </a:t>
            </a:r>
            <a:r>
              <a:rPr lang="en-US" sz="3600" err="1">
                <a:solidFill>
                  <a:srgbClr val="072783"/>
                </a:solidFill>
              </a:rPr>
              <a:t>los</a:t>
            </a:r>
            <a:r>
              <a:rPr lang="en-US" sz="3600">
                <a:solidFill>
                  <a:srgbClr val="072783"/>
                </a:solidFill>
              </a:rPr>
              <a:t> </a:t>
            </a:r>
            <a:r>
              <a:rPr lang="en-US" sz="3600" err="1">
                <a:solidFill>
                  <a:srgbClr val="072783"/>
                </a:solidFill>
              </a:rPr>
              <a:t>entregables</a:t>
            </a:r>
            <a:r>
              <a:rPr lang="en-US" sz="3600">
                <a:solidFill>
                  <a:srgbClr val="072783"/>
                </a:solidFill>
              </a:rPr>
              <a:t>!</a:t>
            </a:r>
            <a:endParaRPr lang="en-US">
              <a:solidFill>
                <a:srgbClr val="072783"/>
              </a:solidFill>
            </a:endParaRPr>
          </a:p>
          <a:p>
            <a:pPr marL="798513" lvl="1" indent="-342900" fontAlgn="auto">
              <a:spcAft>
                <a:spcPts val="0"/>
              </a:spcAft>
              <a:buFont typeface="Arial" panose="020B0604020202020204" pitchFamily="34" charset="0"/>
              <a:buChar char="•"/>
              <a:defRPr/>
            </a:pPr>
            <a:r>
              <a:rPr lang="en-US" sz="2400" err="1">
                <a:solidFill>
                  <a:srgbClr val="072783"/>
                </a:solidFill>
              </a:rPr>
              <a:t>Nuevas</a:t>
            </a:r>
            <a:r>
              <a:rPr lang="en-US" sz="2400">
                <a:solidFill>
                  <a:srgbClr val="072783"/>
                </a:solidFill>
              </a:rPr>
              <a:t> </a:t>
            </a:r>
            <a:r>
              <a:rPr lang="en-US" sz="2400" err="1">
                <a:solidFill>
                  <a:srgbClr val="072783"/>
                </a:solidFill>
              </a:rPr>
              <a:t>funcionalidades</a:t>
            </a:r>
            <a:r>
              <a:rPr lang="en-US" sz="2400">
                <a:solidFill>
                  <a:srgbClr val="072783"/>
                </a:solidFill>
              </a:rPr>
              <a:t> </a:t>
            </a:r>
            <a:r>
              <a:rPr lang="en-US" sz="2400" err="1">
                <a:solidFill>
                  <a:srgbClr val="072783"/>
                </a:solidFill>
              </a:rPr>
              <a:t>desarrolladas</a:t>
            </a:r>
            <a:r>
              <a:rPr lang="en-US" sz="2400">
                <a:solidFill>
                  <a:srgbClr val="072783"/>
                </a:solidFill>
              </a:rPr>
              <a:t> / Bugs </a:t>
            </a:r>
            <a:r>
              <a:rPr lang="en-US" sz="2400" err="1">
                <a:solidFill>
                  <a:srgbClr val="072783"/>
                </a:solidFill>
              </a:rPr>
              <a:t>viejos</a:t>
            </a:r>
            <a:r>
              <a:rPr lang="en-US" sz="2400">
                <a:solidFill>
                  <a:srgbClr val="072783"/>
                </a:solidFill>
              </a:rPr>
              <a:t> </a:t>
            </a:r>
            <a:r>
              <a:rPr lang="en-US" sz="2400" err="1">
                <a:solidFill>
                  <a:srgbClr val="072783"/>
                </a:solidFill>
              </a:rPr>
              <a:t>solucionados</a:t>
            </a:r>
            <a:endParaRPr lang="en-US">
              <a:solidFill>
                <a:srgbClr val="072783"/>
              </a:solidFill>
            </a:endParaRPr>
          </a:p>
          <a:p>
            <a:pPr marL="798513" lvl="1" indent="-342900" fontAlgn="auto">
              <a:spcAft>
                <a:spcPts val="0"/>
              </a:spcAft>
              <a:buFont typeface="Arial" panose="020B0604020202020204" pitchFamily="34" charset="0"/>
              <a:buChar char="•"/>
              <a:defRPr/>
            </a:pPr>
            <a:r>
              <a:rPr lang="en-US" sz="2400">
                <a:solidFill>
                  <a:srgbClr val="072783"/>
                </a:solidFill>
              </a:rPr>
              <a:t>Sprint 0 y 1 </a:t>
            </a:r>
            <a:r>
              <a:rPr lang="en-US" sz="2400" err="1">
                <a:solidFill>
                  <a:srgbClr val="072783"/>
                </a:solidFill>
              </a:rPr>
              <a:t>pueden</a:t>
            </a:r>
            <a:r>
              <a:rPr lang="en-US" sz="2400">
                <a:solidFill>
                  <a:srgbClr val="072783"/>
                </a:solidFill>
              </a:rPr>
              <a:t> </a:t>
            </a:r>
            <a:r>
              <a:rPr lang="en-US" sz="2400" err="1">
                <a:solidFill>
                  <a:srgbClr val="072783"/>
                </a:solidFill>
              </a:rPr>
              <a:t>contener</a:t>
            </a:r>
            <a:r>
              <a:rPr lang="en-US" sz="2400">
                <a:solidFill>
                  <a:srgbClr val="072783"/>
                </a:solidFill>
              </a:rPr>
              <a:t> </a:t>
            </a:r>
            <a:r>
              <a:rPr lang="en-US" sz="2400" err="1">
                <a:solidFill>
                  <a:srgbClr val="072783"/>
                </a:solidFill>
              </a:rPr>
              <a:t>documentos</a:t>
            </a:r>
            <a:r>
              <a:rPr lang="en-US" sz="2400">
                <a:solidFill>
                  <a:srgbClr val="072783"/>
                </a:solidFill>
              </a:rPr>
              <a:t> </a:t>
            </a:r>
            <a:r>
              <a:rPr lang="en-US" sz="2400" err="1">
                <a:solidFill>
                  <a:srgbClr val="072783"/>
                </a:solidFill>
              </a:rPr>
              <a:t>como</a:t>
            </a:r>
            <a:r>
              <a:rPr lang="en-US" sz="2400">
                <a:solidFill>
                  <a:srgbClr val="072783"/>
                </a:solidFill>
              </a:rPr>
              <a:t> </a:t>
            </a:r>
            <a:r>
              <a:rPr lang="en-US" sz="2400" err="1">
                <a:solidFill>
                  <a:srgbClr val="072783"/>
                </a:solidFill>
              </a:rPr>
              <a:t>entregables</a:t>
            </a:r>
            <a:r>
              <a:rPr lang="en-US" sz="2400">
                <a:solidFill>
                  <a:srgbClr val="072783"/>
                </a:solidFill>
              </a:rPr>
              <a:t>!</a:t>
            </a:r>
            <a:endParaRPr lang="en-US">
              <a:solidFill>
                <a:srgbClr val="072783"/>
              </a:solidFill>
            </a:endParaRPr>
          </a:p>
          <a:p>
            <a:pPr marL="1255713" lvl="2" indent="-342900" fontAlgn="auto">
              <a:spcAft>
                <a:spcPts val="0"/>
              </a:spcAft>
              <a:buFont typeface="Arial" panose="020B0604020202020204" pitchFamily="34" charset="0"/>
              <a:buChar char="•"/>
              <a:defRPr/>
            </a:pPr>
            <a:r>
              <a:rPr lang="en-US" sz="2400" err="1">
                <a:solidFill>
                  <a:srgbClr val="072783"/>
                </a:solidFill>
              </a:rPr>
              <a:t>Documentos</a:t>
            </a:r>
            <a:r>
              <a:rPr lang="en-US" sz="2400">
                <a:solidFill>
                  <a:srgbClr val="072783"/>
                </a:solidFill>
              </a:rPr>
              <a:t> de </a:t>
            </a:r>
            <a:r>
              <a:rPr lang="en-US" sz="2400" err="1">
                <a:solidFill>
                  <a:srgbClr val="072783"/>
                </a:solidFill>
              </a:rPr>
              <a:t>arquitectura</a:t>
            </a:r>
            <a:endParaRPr lang="en-US">
              <a:solidFill>
                <a:srgbClr val="072783"/>
              </a:solidFill>
            </a:endParaRPr>
          </a:p>
          <a:p>
            <a:pPr marL="1255713" lvl="2" indent="-342900" fontAlgn="auto">
              <a:spcAft>
                <a:spcPts val="0"/>
              </a:spcAft>
              <a:buFont typeface="Arial" panose="020B0604020202020204" pitchFamily="34" charset="0"/>
              <a:buChar char="•"/>
              <a:defRPr/>
            </a:pPr>
            <a:r>
              <a:rPr lang="en-US" sz="2400" err="1">
                <a:solidFill>
                  <a:srgbClr val="072783"/>
                </a:solidFill>
              </a:rPr>
              <a:t>Protopito</a:t>
            </a:r>
            <a:r>
              <a:rPr lang="en-US" sz="2400">
                <a:solidFill>
                  <a:srgbClr val="072783"/>
                </a:solidFill>
              </a:rPr>
              <a:t> de UI</a:t>
            </a:r>
            <a:endParaRPr lang="en-US">
              <a:solidFill>
                <a:srgbClr val="072783"/>
              </a:solidFill>
            </a:endParaRPr>
          </a:p>
          <a:p>
            <a:pPr marL="571500" indent="-571500" fontAlgn="auto">
              <a:spcAft>
                <a:spcPts val="0"/>
              </a:spcAft>
              <a:buFont typeface="Arial" panose="020B0604020202020204" pitchFamily="34" charset="0"/>
              <a:buChar char="•"/>
              <a:defRPr/>
            </a:pPr>
            <a:r>
              <a:rPr lang="en-US" sz="3600" err="1">
                <a:solidFill>
                  <a:srgbClr val="072783"/>
                </a:solidFill>
              </a:rPr>
              <a:t>Luego</a:t>
            </a:r>
            <a:r>
              <a:rPr lang="en-US" sz="3600">
                <a:solidFill>
                  <a:srgbClr val="072783"/>
                </a:solidFill>
              </a:rPr>
              <a:t> de </a:t>
            </a:r>
            <a:r>
              <a:rPr lang="en-US" sz="3600" err="1">
                <a:solidFill>
                  <a:srgbClr val="072783"/>
                </a:solidFill>
              </a:rPr>
              <a:t>finalizar</a:t>
            </a:r>
            <a:r>
              <a:rPr lang="en-US" sz="3600">
                <a:solidFill>
                  <a:srgbClr val="072783"/>
                </a:solidFill>
              </a:rPr>
              <a:t>: Sprint Review </a:t>
            </a:r>
            <a:endParaRPr lang="en-US">
              <a:solidFill>
                <a:srgbClr val="072783"/>
              </a:solidFill>
            </a:endParaRPr>
          </a:p>
          <a:p>
            <a:pPr marL="798513" lvl="1" indent="-342900" fontAlgn="auto">
              <a:spcAft>
                <a:spcPts val="0"/>
              </a:spcAft>
              <a:buFont typeface="Arial" panose="020B0604020202020204" pitchFamily="34" charset="0"/>
              <a:buChar char="•"/>
              <a:defRPr/>
            </a:pPr>
            <a:r>
              <a:rPr lang="en-US" sz="2400" err="1">
                <a:solidFill>
                  <a:srgbClr val="072783"/>
                </a:solidFill>
              </a:rPr>
              <a:t>Generalmente</a:t>
            </a:r>
            <a:r>
              <a:rPr lang="en-US" sz="2400">
                <a:solidFill>
                  <a:srgbClr val="072783"/>
                </a:solidFill>
              </a:rPr>
              <a:t> antes de la planning del Sprint </a:t>
            </a:r>
            <a:r>
              <a:rPr lang="en-US" sz="2400" err="1">
                <a:solidFill>
                  <a:srgbClr val="072783"/>
                </a:solidFill>
              </a:rPr>
              <a:t>siguiente</a:t>
            </a:r>
            <a:r>
              <a:rPr lang="en-US" sz="2400">
                <a:solidFill>
                  <a:srgbClr val="072783"/>
                </a:solidFill>
              </a:rPr>
              <a:t>.</a:t>
            </a:r>
            <a:endParaRPr lang="en-US">
              <a:solidFill>
                <a:srgbClr val="072783"/>
              </a:solidFill>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608448843"/>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460338"/>
            <a:ext cx="11056132" cy="783908"/>
          </a:xfrm>
        </p:spPr>
        <p:txBody>
          <a:bodyPr/>
          <a:lstStyle/>
          <a:p>
            <a:pPr>
              <a:defRPr/>
            </a:pPr>
            <a:r>
              <a:rPr lang="en-US" sz="4400" err="1"/>
              <a:t>Ciclo</a:t>
            </a:r>
            <a:r>
              <a:rPr lang="en-US" sz="4400"/>
              <a:t> del Sprint</a:t>
            </a:r>
            <a:endParaRPr lang="en-US" sz="4400">
              <a:solidFill>
                <a:srgbClr val="1D4BF1"/>
              </a:solidFill>
            </a:endParaRPr>
          </a:p>
        </p:txBody>
      </p:sp>
      <p:grpSp>
        <p:nvGrpSpPr>
          <p:cNvPr id="3" name="Group 2"/>
          <p:cNvGrpSpPr/>
          <p:nvPr/>
        </p:nvGrpSpPr>
        <p:grpSpPr>
          <a:xfrm>
            <a:off x="2174876" y="1123437"/>
            <a:ext cx="7654924" cy="4733926"/>
            <a:chOff x="2174876" y="1438275"/>
            <a:chExt cx="7654924" cy="4733926"/>
          </a:xfrm>
        </p:grpSpPr>
        <p:sp>
          <p:nvSpPr>
            <p:cNvPr id="4" name="AutoShape 4"/>
            <p:cNvSpPr>
              <a:spLocks noChangeArrowheads="1"/>
            </p:cNvSpPr>
            <p:nvPr/>
          </p:nvSpPr>
          <p:spPr bwMode="auto">
            <a:xfrm>
              <a:off x="7146925" y="4286251"/>
              <a:ext cx="1066800" cy="758825"/>
            </a:xfrm>
            <a:prstGeom prst="rightArrow">
              <a:avLst>
                <a:gd name="adj1" fmla="val 50000"/>
                <a:gd name="adj2" fmla="val 35146"/>
              </a:avLst>
            </a:prstGeom>
            <a:solidFill>
              <a:srgbClr val="19139D"/>
            </a:solidFill>
            <a:ln w="317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sp>
          <p:nvSpPr>
            <p:cNvPr id="5" name="Rectangle 5"/>
            <p:cNvSpPr>
              <a:spLocks noChangeArrowheads="1"/>
            </p:cNvSpPr>
            <p:nvPr/>
          </p:nvSpPr>
          <p:spPr bwMode="auto">
            <a:xfrm>
              <a:off x="5851525" y="4495800"/>
              <a:ext cx="838200" cy="381000"/>
            </a:xfrm>
            <a:prstGeom prst="rect">
              <a:avLst/>
            </a:prstGeom>
            <a:solidFill>
              <a:srgbClr val="19139D"/>
            </a:solidFill>
            <a:ln w="317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sp>
          <p:nvSpPr>
            <p:cNvPr id="6" name="AutoShape 6"/>
            <p:cNvSpPr>
              <a:spLocks noChangeArrowheads="1"/>
            </p:cNvSpPr>
            <p:nvPr/>
          </p:nvSpPr>
          <p:spPr bwMode="auto">
            <a:xfrm rot="6109147" flipH="1" flipV="1">
              <a:off x="5251450" y="1552575"/>
              <a:ext cx="1981200" cy="1752600"/>
            </a:xfrm>
            <a:custGeom>
              <a:avLst/>
              <a:gdLst>
                <a:gd name="T0" fmla="*/ 2147483647 w 21600"/>
                <a:gd name="T1" fmla="*/ 1312477270 h 21600"/>
                <a:gd name="T2" fmla="*/ 141213313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4040" y="17756"/>
                  </a:moveTo>
                  <a:cubicBezTo>
                    <a:pt x="16744" y="16496"/>
                    <a:pt x="18474" y="13783"/>
                    <a:pt x="18474" y="10800"/>
                  </a:cubicBezTo>
                  <a:cubicBezTo>
                    <a:pt x="18474" y="6561"/>
                    <a:pt x="15038" y="3126"/>
                    <a:pt x="10800" y="3126"/>
                  </a:cubicBezTo>
                  <a:cubicBezTo>
                    <a:pt x="7268" y="3125"/>
                    <a:pt x="4192" y="5536"/>
                    <a:pt x="3348" y="8965"/>
                  </a:cubicBezTo>
                  <a:lnTo>
                    <a:pt x="313" y="8218"/>
                  </a:lnTo>
                  <a:cubicBezTo>
                    <a:pt x="1501" y="3392"/>
                    <a:pt x="5829" y="-1"/>
                    <a:pt x="10800" y="0"/>
                  </a:cubicBezTo>
                  <a:cubicBezTo>
                    <a:pt x="16764" y="0"/>
                    <a:pt x="21600" y="4835"/>
                    <a:pt x="21600" y="10800"/>
                  </a:cubicBezTo>
                  <a:cubicBezTo>
                    <a:pt x="21600" y="14998"/>
                    <a:pt x="19166" y="18816"/>
                    <a:pt x="15360" y="20589"/>
                  </a:cubicBezTo>
                  <a:lnTo>
                    <a:pt x="16500" y="23037"/>
                  </a:lnTo>
                  <a:lnTo>
                    <a:pt x="10836" y="20972"/>
                  </a:lnTo>
                  <a:lnTo>
                    <a:pt x="12900" y="15308"/>
                  </a:lnTo>
                  <a:lnTo>
                    <a:pt x="14040" y="17756"/>
                  </a:lnTo>
                  <a:close/>
                </a:path>
              </a:pathLst>
            </a:custGeom>
            <a:solidFill>
              <a:srgbClr val="19139D"/>
            </a:solidFill>
            <a:ln w="31750">
              <a:solidFill>
                <a:schemeClr val="tx1"/>
              </a:solidFill>
              <a:miter lim="800000"/>
              <a:headEnd/>
              <a:tailEnd/>
            </a:ln>
          </p:spPr>
          <p:txBody>
            <a:bodyPr wrap="none" anchor="ctr"/>
            <a:lstStyle/>
            <a:p>
              <a:endParaRPr lang="es-AR"/>
            </a:p>
          </p:txBody>
        </p:sp>
        <p:sp>
          <p:nvSpPr>
            <p:cNvPr id="7" name="AutoShape 7"/>
            <p:cNvSpPr>
              <a:spLocks noChangeAspect="1" noChangeArrowheads="1"/>
            </p:cNvSpPr>
            <p:nvPr/>
          </p:nvSpPr>
          <p:spPr bwMode="auto">
            <a:xfrm>
              <a:off x="2174876" y="5654676"/>
              <a:ext cx="919163" cy="517525"/>
            </a:xfrm>
            <a:prstGeom prst="cube">
              <a:avLst>
                <a:gd name="adj" fmla="val 25000"/>
              </a:avLst>
            </a:prstGeom>
            <a:solidFill>
              <a:srgbClr val="99CCFF"/>
            </a:solidFill>
            <a:ln w="31750">
              <a:solidFill>
                <a:srgbClr val="006CD8"/>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sp>
          <p:nvSpPr>
            <p:cNvPr id="8" name="AutoShape 9"/>
            <p:cNvSpPr>
              <a:spLocks noChangeAspect="1" noChangeArrowheads="1"/>
            </p:cNvSpPr>
            <p:nvPr/>
          </p:nvSpPr>
          <p:spPr bwMode="auto">
            <a:xfrm>
              <a:off x="2486026" y="5238751"/>
              <a:ext cx="919163" cy="517525"/>
            </a:xfrm>
            <a:prstGeom prst="cube">
              <a:avLst>
                <a:gd name="adj" fmla="val 25000"/>
              </a:avLst>
            </a:prstGeom>
            <a:solidFill>
              <a:srgbClr val="99CCFF"/>
            </a:solidFill>
            <a:ln w="31750">
              <a:solidFill>
                <a:srgbClr val="006CD8"/>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sp>
          <p:nvSpPr>
            <p:cNvPr id="9" name="AutoShape 10"/>
            <p:cNvSpPr>
              <a:spLocks noChangeAspect="1" noChangeArrowheads="1"/>
            </p:cNvSpPr>
            <p:nvPr/>
          </p:nvSpPr>
          <p:spPr bwMode="auto">
            <a:xfrm>
              <a:off x="2255838" y="4837114"/>
              <a:ext cx="919162" cy="517525"/>
            </a:xfrm>
            <a:prstGeom prst="cube">
              <a:avLst>
                <a:gd name="adj" fmla="val 25000"/>
              </a:avLst>
            </a:prstGeom>
            <a:solidFill>
              <a:srgbClr val="99CCFF"/>
            </a:solidFill>
            <a:ln w="31750">
              <a:solidFill>
                <a:srgbClr val="006CD8"/>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sp>
          <p:nvSpPr>
            <p:cNvPr id="10" name="AutoShape 11"/>
            <p:cNvSpPr>
              <a:spLocks noChangeAspect="1" noChangeArrowheads="1"/>
            </p:cNvSpPr>
            <p:nvPr/>
          </p:nvSpPr>
          <p:spPr bwMode="auto">
            <a:xfrm>
              <a:off x="2713038" y="4435476"/>
              <a:ext cx="919162" cy="517525"/>
            </a:xfrm>
            <a:prstGeom prst="cube">
              <a:avLst>
                <a:gd name="adj" fmla="val 25000"/>
              </a:avLst>
            </a:prstGeom>
            <a:solidFill>
              <a:srgbClr val="CCFFFF"/>
            </a:solidFill>
            <a:ln w="31750">
              <a:solidFill>
                <a:srgbClr val="336666"/>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grpSp>
          <p:nvGrpSpPr>
            <p:cNvPr id="11" name="Group 12"/>
            <p:cNvGrpSpPr>
              <a:grpSpLocks noChangeAspect="1"/>
            </p:cNvGrpSpPr>
            <p:nvPr/>
          </p:nvGrpSpPr>
          <p:grpSpPr bwMode="auto">
            <a:xfrm>
              <a:off x="4860925" y="4352926"/>
              <a:ext cx="895350" cy="665163"/>
              <a:chOff x="2550" y="2556"/>
              <a:chExt cx="810" cy="602"/>
            </a:xfrm>
          </p:grpSpPr>
          <p:sp>
            <p:nvSpPr>
              <p:cNvPr id="23" name="AutoShape 13"/>
              <p:cNvSpPr>
                <a:spLocks noChangeAspect="1" noChangeArrowheads="1"/>
              </p:cNvSpPr>
              <p:nvPr/>
            </p:nvSpPr>
            <p:spPr bwMode="auto">
              <a:xfrm>
                <a:off x="2688" y="2830"/>
                <a:ext cx="672" cy="328"/>
              </a:xfrm>
              <a:prstGeom prst="cube">
                <a:avLst>
                  <a:gd name="adj" fmla="val 81991"/>
                </a:avLst>
              </a:prstGeom>
              <a:solidFill>
                <a:srgbClr val="CCFFFF"/>
              </a:solidFill>
              <a:ln w="31750">
                <a:solidFill>
                  <a:srgbClr val="336666"/>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sp>
            <p:nvSpPr>
              <p:cNvPr id="24" name="AutoShape 14"/>
              <p:cNvSpPr>
                <a:spLocks noChangeAspect="1" noChangeArrowheads="1"/>
              </p:cNvSpPr>
              <p:nvPr/>
            </p:nvSpPr>
            <p:spPr bwMode="auto">
              <a:xfrm>
                <a:off x="2642" y="2739"/>
                <a:ext cx="672" cy="328"/>
              </a:xfrm>
              <a:prstGeom prst="cube">
                <a:avLst>
                  <a:gd name="adj" fmla="val 81991"/>
                </a:avLst>
              </a:prstGeom>
              <a:solidFill>
                <a:srgbClr val="CCFFFF"/>
              </a:solidFill>
              <a:ln w="31750">
                <a:solidFill>
                  <a:srgbClr val="336666"/>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sp>
            <p:nvSpPr>
              <p:cNvPr id="25" name="AutoShape 15"/>
              <p:cNvSpPr>
                <a:spLocks noChangeAspect="1" noChangeArrowheads="1"/>
              </p:cNvSpPr>
              <p:nvPr/>
            </p:nvSpPr>
            <p:spPr bwMode="auto">
              <a:xfrm>
                <a:off x="2596" y="2648"/>
                <a:ext cx="672" cy="328"/>
              </a:xfrm>
              <a:prstGeom prst="cube">
                <a:avLst>
                  <a:gd name="adj" fmla="val 81991"/>
                </a:avLst>
              </a:prstGeom>
              <a:solidFill>
                <a:srgbClr val="CCFFFF"/>
              </a:solidFill>
              <a:ln w="31750">
                <a:solidFill>
                  <a:srgbClr val="336666"/>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sp>
            <p:nvSpPr>
              <p:cNvPr id="26" name="AutoShape 16"/>
              <p:cNvSpPr>
                <a:spLocks noChangeAspect="1" noChangeArrowheads="1"/>
              </p:cNvSpPr>
              <p:nvPr/>
            </p:nvSpPr>
            <p:spPr bwMode="auto">
              <a:xfrm>
                <a:off x="2550" y="2556"/>
                <a:ext cx="672" cy="328"/>
              </a:xfrm>
              <a:prstGeom prst="cube">
                <a:avLst>
                  <a:gd name="adj" fmla="val 81991"/>
                </a:avLst>
              </a:prstGeom>
              <a:solidFill>
                <a:srgbClr val="CCFFFF"/>
              </a:solidFill>
              <a:ln w="31750">
                <a:solidFill>
                  <a:srgbClr val="336666"/>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grpSp>
        <p:sp>
          <p:nvSpPr>
            <p:cNvPr id="12" name="Text Box 17"/>
            <p:cNvSpPr txBox="1">
              <a:spLocks noChangeArrowheads="1"/>
            </p:cNvSpPr>
            <p:nvPr/>
          </p:nvSpPr>
          <p:spPr bwMode="auto">
            <a:xfrm>
              <a:off x="6292850" y="3554414"/>
              <a:ext cx="1119188"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s-AR" sz="1600">
                  <a:solidFill>
                    <a:schemeClr val="bg1">
                      <a:lumMod val="50000"/>
                      <a:lumOff val="50000"/>
                    </a:schemeClr>
                  </a:solidFill>
                </a:rPr>
                <a:t>2-4 weeks</a:t>
              </a:r>
            </a:p>
          </p:txBody>
        </p:sp>
        <p:sp>
          <p:nvSpPr>
            <p:cNvPr id="13" name="Text Box 18"/>
            <p:cNvSpPr txBox="1">
              <a:spLocks noChangeArrowheads="1"/>
            </p:cNvSpPr>
            <p:nvPr/>
          </p:nvSpPr>
          <p:spPr bwMode="auto">
            <a:xfrm>
              <a:off x="5637213" y="2182814"/>
              <a:ext cx="10525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s-AR" sz="1600">
                  <a:solidFill>
                    <a:schemeClr val="bg1">
                      <a:lumMod val="50000"/>
                      <a:lumOff val="50000"/>
                    </a:schemeClr>
                  </a:solidFill>
                </a:rPr>
                <a:t>7-8 hours</a:t>
              </a:r>
            </a:p>
          </p:txBody>
        </p:sp>
        <p:sp>
          <p:nvSpPr>
            <p:cNvPr id="14" name="AutoShape 19"/>
            <p:cNvSpPr>
              <a:spLocks noChangeArrowheads="1"/>
            </p:cNvSpPr>
            <p:nvPr/>
          </p:nvSpPr>
          <p:spPr bwMode="auto">
            <a:xfrm rot="15490853" flipV="1">
              <a:off x="5633244" y="2675732"/>
              <a:ext cx="2312988" cy="20859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7273" y="17146"/>
                  </a:moveTo>
                  <a:cubicBezTo>
                    <a:pt x="8351" y="17746"/>
                    <a:pt x="9565" y="18061"/>
                    <a:pt x="10800" y="18061"/>
                  </a:cubicBezTo>
                  <a:cubicBezTo>
                    <a:pt x="14810" y="18061"/>
                    <a:pt x="18061" y="14810"/>
                    <a:pt x="18061" y="10800"/>
                  </a:cubicBezTo>
                  <a:cubicBezTo>
                    <a:pt x="18061" y="6789"/>
                    <a:pt x="14810" y="3539"/>
                    <a:pt x="10800" y="3539"/>
                  </a:cubicBezTo>
                  <a:cubicBezTo>
                    <a:pt x="6789" y="3539"/>
                    <a:pt x="3539" y="6789"/>
                    <a:pt x="3539" y="10800"/>
                  </a:cubicBezTo>
                  <a:cubicBezTo>
                    <a:pt x="3538" y="11333"/>
                    <a:pt x="3597" y="11866"/>
                    <a:pt x="3714" y="12386"/>
                  </a:cubicBezTo>
                  <a:lnTo>
                    <a:pt x="261" y="13160"/>
                  </a:lnTo>
                  <a:cubicBezTo>
                    <a:pt x="87" y="12385"/>
                    <a:pt x="0" y="11594"/>
                    <a:pt x="0" y="10800"/>
                  </a:cubicBezTo>
                  <a:cubicBezTo>
                    <a:pt x="0" y="4835"/>
                    <a:pt x="4835" y="0"/>
                    <a:pt x="10800" y="0"/>
                  </a:cubicBezTo>
                  <a:cubicBezTo>
                    <a:pt x="16764" y="0"/>
                    <a:pt x="21600" y="4835"/>
                    <a:pt x="21600" y="10800"/>
                  </a:cubicBezTo>
                  <a:cubicBezTo>
                    <a:pt x="21600" y="16764"/>
                    <a:pt x="16764" y="21600"/>
                    <a:pt x="10800" y="21600"/>
                  </a:cubicBezTo>
                  <a:cubicBezTo>
                    <a:pt x="8964" y="21600"/>
                    <a:pt x="7158" y="21132"/>
                    <a:pt x="5554" y="20240"/>
                  </a:cubicBezTo>
                  <a:lnTo>
                    <a:pt x="4242" y="22600"/>
                  </a:lnTo>
                  <a:lnTo>
                    <a:pt x="2505" y="16523"/>
                  </a:lnTo>
                  <a:lnTo>
                    <a:pt x="8584" y="14786"/>
                  </a:lnTo>
                  <a:lnTo>
                    <a:pt x="7273" y="17146"/>
                  </a:lnTo>
                  <a:close/>
                </a:path>
              </a:pathLst>
            </a:custGeom>
            <a:solidFill>
              <a:srgbClr val="19139D"/>
            </a:solidFill>
            <a:ln w="31750">
              <a:solidFill>
                <a:schemeClr val="tx1"/>
              </a:solidFill>
              <a:miter lim="800000"/>
              <a:headEnd/>
              <a:tailEnd/>
            </a:ln>
          </p:spPr>
          <p:txBody>
            <a:bodyPr wrap="none" anchor="ctr"/>
            <a:lstStyle/>
            <a:p>
              <a:endParaRPr lang="es-AR"/>
            </a:p>
          </p:txBody>
        </p:sp>
        <p:sp>
          <p:nvSpPr>
            <p:cNvPr id="15" name="AutoShape 20"/>
            <p:cNvSpPr>
              <a:spLocks noChangeArrowheads="1"/>
            </p:cNvSpPr>
            <p:nvPr/>
          </p:nvSpPr>
          <p:spPr bwMode="auto">
            <a:xfrm>
              <a:off x="3717925" y="4286251"/>
              <a:ext cx="1066800" cy="758825"/>
            </a:xfrm>
            <a:prstGeom prst="rightArrow">
              <a:avLst>
                <a:gd name="adj1" fmla="val 50000"/>
                <a:gd name="adj2" fmla="val 35146"/>
              </a:avLst>
            </a:prstGeom>
            <a:solidFill>
              <a:srgbClr val="19139D"/>
            </a:solidFill>
            <a:ln w="317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sp>
          <p:nvSpPr>
            <p:cNvPr id="16" name="AutoShape 21"/>
            <p:cNvSpPr>
              <a:spLocks noChangeAspect="1" noChangeArrowheads="1"/>
            </p:cNvSpPr>
            <p:nvPr/>
          </p:nvSpPr>
          <p:spPr bwMode="auto">
            <a:xfrm>
              <a:off x="8285163" y="4429126"/>
              <a:ext cx="919162" cy="517525"/>
            </a:xfrm>
            <a:prstGeom prst="cube">
              <a:avLst>
                <a:gd name="adj" fmla="val 25000"/>
              </a:avLst>
            </a:prstGeom>
            <a:solidFill>
              <a:schemeClr val="accent5">
                <a:lumMod val="60000"/>
                <a:lumOff val="40000"/>
              </a:schemeClr>
            </a:solidFill>
            <a:ln w="317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s-AR" altLang="es-AR" sz="1800">
                <a:latin typeface="Calibri" panose="020F0502020204030204" pitchFamily="34" charset="0"/>
              </a:endParaRPr>
            </a:p>
          </p:txBody>
        </p:sp>
        <p:sp>
          <p:nvSpPr>
            <p:cNvPr id="17" name="Text Box 23"/>
            <p:cNvSpPr txBox="1">
              <a:spLocks noChangeArrowheads="1"/>
            </p:cNvSpPr>
            <p:nvPr/>
          </p:nvSpPr>
          <p:spPr bwMode="auto">
            <a:xfrm>
              <a:off x="3717925" y="5334001"/>
              <a:ext cx="30416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s-AR" sz="1600">
                  <a:solidFill>
                    <a:schemeClr val="bg1">
                      <a:lumMod val="50000"/>
                      <a:lumOff val="50000"/>
                    </a:schemeClr>
                  </a:solidFill>
                </a:rPr>
                <a:t>Product Backlog</a:t>
              </a:r>
            </a:p>
            <a:p>
              <a:pPr eaLnBrk="1" hangingPunct="1"/>
              <a:r>
                <a:rPr lang="en-US" altLang="es-AR" sz="1600">
                  <a:solidFill>
                    <a:schemeClr val="bg1">
                      <a:lumMod val="50000"/>
                      <a:lumOff val="50000"/>
                    </a:schemeClr>
                  </a:solidFill>
                </a:rPr>
                <a:t>As prioritized by Product Owner</a:t>
              </a:r>
            </a:p>
          </p:txBody>
        </p:sp>
        <p:sp>
          <p:nvSpPr>
            <p:cNvPr id="18" name="Text Box 24"/>
            <p:cNvSpPr txBox="1">
              <a:spLocks noChangeArrowheads="1"/>
            </p:cNvSpPr>
            <p:nvPr/>
          </p:nvSpPr>
          <p:spPr bwMode="auto">
            <a:xfrm>
              <a:off x="2346325" y="4095750"/>
              <a:ext cx="14922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s-AR" sz="1600">
                  <a:solidFill>
                    <a:schemeClr val="bg1">
                      <a:lumMod val="50000"/>
                      <a:lumOff val="50000"/>
                    </a:schemeClr>
                  </a:solidFill>
                </a:rPr>
                <a:t>Sprint Backlog</a:t>
              </a:r>
            </a:p>
          </p:txBody>
        </p:sp>
        <p:sp>
          <p:nvSpPr>
            <p:cNvPr id="19" name="Text Box 25"/>
            <p:cNvSpPr txBox="1">
              <a:spLocks noChangeArrowheads="1"/>
            </p:cNvSpPr>
            <p:nvPr/>
          </p:nvSpPr>
          <p:spPr bwMode="auto">
            <a:xfrm>
              <a:off x="4327525" y="3552825"/>
              <a:ext cx="1436688"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s-AR" sz="1600">
                  <a:solidFill>
                    <a:schemeClr val="bg1">
                      <a:lumMod val="50000"/>
                      <a:lumOff val="50000"/>
                    </a:schemeClr>
                  </a:solidFill>
                </a:rPr>
                <a:t>Backlog tasks</a:t>
              </a:r>
            </a:p>
            <a:p>
              <a:pPr algn="ctr" eaLnBrk="1" hangingPunct="1"/>
              <a:r>
                <a:rPr lang="en-US" altLang="es-AR" sz="1600">
                  <a:solidFill>
                    <a:schemeClr val="bg1">
                      <a:lumMod val="50000"/>
                      <a:lumOff val="50000"/>
                    </a:schemeClr>
                  </a:solidFill>
                </a:rPr>
                <a:t>expanded</a:t>
              </a:r>
            </a:p>
            <a:p>
              <a:pPr algn="ctr" eaLnBrk="1" hangingPunct="1"/>
              <a:r>
                <a:rPr lang="en-US" altLang="es-AR" sz="1600">
                  <a:solidFill>
                    <a:schemeClr val="bg1">
                      <a:lumMod val="50000"/>
                      <a:lumOff val="50000"/>
                    </a:schemeClr>
                  </a:solidFill>
                </a:rPr>
                <a:t>by team</a:t>
              </a:r>
            </a:p>
          </p:txBody>
        </p:sp>
        <p:sp>
          <p:nvSpPr>
            <p:cNvPr id="20" name="Text Box 26"/>
            <p:cNvSpPr txBox="1">
              <a:spLocks noChangeArrowheads="1"/>
            </p:cNvSpPr>
            <p:nvPr/>
          </p:nvSpPr>
          <p:spPr bwMode="auto">
            <a:xfrm>
              <a:off x="7753350" y="5057776"/>
              <a:ext cx="20764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s-AR" sz="1600">
                  <a:solidFill>
                    <a:schemeClr val="bg1">
                      <a:lumMod val="50000"/>
                      <a:lumOff val="50000"/>
                    </a:schemeClr>
                  </a:solidFill>
                </a:rPr>
                <a:t>Potentially Shippable</a:t>
              </a:r>
            </a:p>
            <a:p>
              <a:pPr algn="ctr" eaLnBrk="1" hangingPunct="1"/>
              <a:r>
                <a:rPr lang="en-US" altLang="es-AR" sz="1600">
                  <a:solidFill>
                    <a:schemeClr val="bg1">
                      <a:lumMod val="50000"/>
                      <a:lumOff val="50000"/>
                    </a:schemeClr>
                  </a:solidFill>
                </a:rPr>
                <a:t>Product Increment</a:t>
              </a:r>
            </a:p>
          </p:txBody>
        </p:sp>
        <p:sp>
          <p:nvSpPr>
            <p:cNvPr id="21" name="Text Box 27"/>
            <p:cNvSpPr txBox="1">
              <a:spLocks noChangeArrowheads="1"/>
            </p:cNvSpPr>
            <p:nvPr/>
          </p:nvSpPr>
          <p:spPr bwMode="auto">
            <a:xfrm>
              <a:off x="4137025" y="2428876"/>
              <a:ext cx="1277938"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s-AR" sz="1600">
                  <a:solidFill>
                    <a:schemeClr val="bg1">
                      <a:lumMod val="50000"/>
                      <a:lumOff val="50000"/>
                    </a:schemeClr>
                  </a:solidFill>
                </a:rPr>
                <a:t>Daily Scrum</a:t>
              </a:r>
            </a:p>
            <a:p>
              <a:pPr algn="ctr" eaLnBrk="1" hangingPunct="1"/>
              <a:r>
                <a:rPr lang="en-US" altLang="es-AR" sz="1600">
                  <a:solidFill>
                    <a:schemeClr val="bg1">
                      <a:lumMod val="50000"/>
                      <a:lumOff val="50000"/>
                    </a:schemeClr>
                  </a:solidFill>
                </a:rPr>
                <a:t>Meeting</a:t>
              </a:r>
            </a:p>
          </p:txBody>
        </p:sp>
        <p:sp>
          <p:nvSpPr>
            <p:cNvPr id="22" name="Right Brace 21"/>
            <p:cNvSpPr/>
            <p:nvPr/>
          </p:nvSpPr>
          <p:spPr>
            <a:xfrm>
              <a:off x="3429000" y="5064323"/>
              <a:ext cx="278950" cy="1096155"/>
            </a:xfrm>
            <a:prstGeom prst="rightBrace">
              <a:avLst/>
            </a:prstGeom>
            <a:noFill/>
            <a:ln w="31750">
              <a:solidFill>
                <a:schemeClr val="bg1">
                  <a:lumMod val="50000"/>
                  <a:lumOff val="50000"/>
                </a:schemeClr>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solidFill>
                  <a:schemeClr val="bg1">
                    <a:lumMod val="50000"/>
                    <a:lumOff val="50000"/>
                  </a:schemeClr>
                </a:solidFill>
              </a:endParaRPr>
            </a:p>
          </p:txBody>
        </p:sp>
      </p:grpSp>
      <p:pic>
        <p:nvPicPr>
          <p:cNvPr id="27" name="Picture 26"/>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549981668"/>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5493" y="339529"/>
            <a:ext cx="11056132" cy="783908"/>
          </a:xfrm>
        </p:spPr>
        <p:txBody>
          <a:bodyPr/>
          <a:lstStyle/>
          <a:p>
            <a:pPr>
              <a:defRPr/>
            </a:pPr>
            <a:r>
              <a:rPr lang="en-US" sz="4400" err="1"/>
              <a:t>Ciclo</a:t>
            </a:r>
            <a:r>
              <a:rPr lang="en-US" sz="4400"/>
              <a:t> del Sprint</a:t>
            </a:r>
            <a:endParaRPr lang="en-US" sz="4400">
              <a:solidFill>
                <a:srgbClr val="1D4BF1"/>
              </a:solidFill>
            </a:endParaRPr>
          </a:p>
        </p:txBody>
      </p:sp>
      <p:pic>
        <p:nvPicPr>
          <p:cNvPr id="27" name="Picture 26"/>
          <p:cNvPicPr>
            <a:picLocks noChangeAspect="1"/>
          </p:cNvPicPr>
          <p:nvPr/>
        </p:nvPicPr>
        <p:blipFill>
          <a:blip r:embed="rId2"/>
          <a:stretch>
            <a:fillRect/>
          </a:stretch>
        </p:blipFill>
        <p:spPr>
          <a:xfrm>
            <a:off x="2169187" y="1592665"/>
            <a:ext cx="7206825" cy="3913950"/>
          </a:xfrm>
          <a:prstGeom prst="rect">
            <a:avLst/>
          </a:prstGeom>
        </p:spPr>
      </p:pic>
      <p:sp>
        <p:nvSpPr>
          <p:cNvPr id="28" name="Rectangle 27"/>
          <p:cNvSpPr/>
          <p:nvPr/>
        </p:nvSpPr>
        <p:spPr bwMode="auto">
          <a:xfrm>
            <a:off x="6073254" y="2920621"/>
            <a:ext cx="996286" cy="92804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p:cNvCxnSpPr/>
          <p:nvPr/>
        </p:nvCxnSpPr>
        <p:spPr>
          <a:xfrm>
            <a:off x="6960358" y="3671248"/>
            <a:ext cx="2415654" cy="121465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526138" y="4762788"/>
            <a:ext cx="1815152" cy="246221"/>
          </a:xfrm>
          <a:prstGeom prst="rect">
            <a:avLst/>
          </a:prstGeom>
          <a:noFill/>
        </p:spPr>
        <p:txBody>
          <a:bodyPr wrap="square" lIns="0" tIns="0" rIns="0" bIns="0" rtlCol="0">
            <a:spAutoFit/>
          </a:bodyPr>
          <a:lstStyle/>
          <a:p>
            <a:pPr eaLnBrk="1" hangingPunct="1"/>
            <a:r>
              <a:rPr lang="es-AR" sz="1600" b="1" err="1">
                <a:solidFill>
                  <a:schemeClr val="bg1"/>
                </a:solidFill>
                <a:latin typeface="+mj-lt"/>
                <a:ea typeface="ＭＳ Ｐゴシック" charset="0"/>
                <a:cs typeface="ＭＳ Ｐゴシック" charset="0"/>
              </a:rPr>
              <a:t>Backlog</a:t>
            </a:r>
            <a:r>
              <a:rPr lang="es-AR" sz="1600" b="1">
                <a:solidFill>
                  <a:schemeClr val="bg1"/>
                </a:solidFill>
                <a:latin typeface="+mj-lt"/>
                <a:ea typeface="ＭＳ Ｐゴシック" charset="0"/>
                <a:cs typeface="ＭＳ Ｐゴシック" charset="0"/>
              </a:rPr>
              <a:t> </a:t>
            </a:r>
            <a:r>
              <a:rPr lang="es-AR" sz="1600" b="1" err="1">
                <a:solidFill>
                  <a:schemeClr val="bg1"/>
                </a:solidFill>
                <a:latin typeface="+mj-lt"/>
                <a:ea typeface="ＭＳ Ｐゴシック" charset="0"/>
                <a:cs typeface="ＭＳ Ｐゴシック" charset="0"/>
              </a:rPr>
              <a:t>refinement</a:t>
            </a:r>
            <a:endParaRPr lang="en-US" sz="1600" b="1">
              <a:solidFill>
                <a:schemeClr val="bg1"/>
              </a:solidFill>
              <a:latin typeface="+mj-lt"/>
              <a:ea typeface="ＭＳ Ｐゴシック" charset="0"/>
              <a:cs typeface="ＭＳ Ｐゴシック" charset="0"/>
            </a:endParaRPr>
          </a:p>
        </p:txBody>
      </p:sp>
      <p:sp>
        <p:nvSpPr>
          <p:cNvPr id="32" name="Right Brace 31"/>
          <p:cNvSpPr/>
          <p:nvPr/>
        </p:nvSpPr>
        <p:spPr>
          <a:xfrm>
            <a:off x="9225887" y="2142698"/>
            <a:ext cx="450376" cy="1637732"/>
          </a:xfrm>
          <a:prstGeom prst="rightBrac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3" name="TextBox 32"/>
          <p:cNvSpPr txBox="1"/>
          <p:nvPr/>
        </p:nvSpPr>
        <p:spPr>
          <a:xfrm>
            <a:off x="9717207" y="2820002"/>
            <a:ext cx="1815152" cy="246221"/>
          </a:xfrm>
          <a:prstGeom prst="rect">
            <a:avLst/>
          </a:prstGeom>
          <a:noFill/>
        </p:spPr>
        <p:txBody>
          <a:bodyPr wrap="square" lIns="0" tIns="0" rIns="0" bIns="0" rtlCol="0">
            <a:spAutoFit/>
          </a:bodyPr>
          <a:lstStyle/>
          <a:p>
            <a:pPr eaLnBrk="1" hangingPunct="1"/>
            <a:r>
              <a:rPr lang="es-AR" sz="1600" b="1" err="1">
                <a:solidFill>
                  <a:schemeClr val="bg1"/>
                </a:solidFill>
                <a:latin typeface="+mj-lt"/>
                <a:ea typeface="ＭＳ Ｐゴシック" charset="0"/>
                <a:cs typeface="ＭＳ Ｐゴシック" charset="0"/>
              </a:rPr>
              <a:t>Daily</a:t>
            </a:r>
            <a:r>
              <a:rPr lang="es-AR" sz="1600" b="1">
                <a:solidFill>
                  <a:schemeClr val="bg1"/>
                </a:solidFill>
                <a:latin typeface="+mj-lt"/>
                <a:ea typeface="ＭＳ Ｐゴシック" charset="0"/>
                <a:cs typeface="ＭＳ Ｐゴシック" charset="0"/>
              </a:rPr>
              <a:t> meeting</a:t>
            </a:r>
            <a:endParaRPr lang="en-US" sz="1600" b="1">
              <a:solidFill>
                <a:schemeClr val="bg1"/>
              </a:solidFill>
              <a:latin typeface="+mj-lt"/>
              <a:ea typeface="ＭＳ Ｐゴシック" charset="0"/>
              <a:cs typeface="ＭＳ Ｐゴシック" charset="0"/>
            </a:endParaRPr>
          </a:p>
        </p:txBody>
      </p:sp>
      <p:pic>
        <p:nvPicPr>
          <p:cNvPr id="9" name="Picture 8"/>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824571964"/>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954774"/>
            <a:ext cx="9164597" cy="2196807"/>
          </a:xfrm>
        </p:spPr>
        <p:txBody>
          <a:bodyPr/>
          <a:lstStyle/>
          <a:p>
            <a:r>
              <a:rPr lang="en-US" b="0" err="1">
                <a:latin typeface="Poppins" charset="0"/>
                <a:ea typeface="Poppins" charset="0"/>
                <a:cs typeface="Poppins" charset="0"/>
              </a:rPr>
              <a:t>Factores</a:t>
            </a:r>
            <a:r>
              <a:rPr lang="en-US" b="0">
                <a:latin typeface="Poppins" charset="0"/>
                <a:ea typeface="Poppins" charset="0"/>
                <a:cs typeface="Poppins" charset="0"/>
              </a:rPr>
              <a:t> de </a:t>
            </a:r>
            <a:r>
              <a:rPr lang="en-US" b="0" err="1">
                <a:latin typeface="Poppins" charset="0"/>
                <a:ea typeface="Poppins" charset="0"/>
                <a:cs typeface="Poppins" charset="0"/>
              </a:rPr>
              <a:t>éxito</a:t>
            </a:r>
            <a:r>
              <a:rPr lang="en-US" b="0">
                <a:latin typeface="Poppins" charset="0"/>
                <a:ea typeface="Poppins" charset="0"/>
                <a:cs typeface="Poppins" charset="0"/>
              </a:rPr>
              <a:t> de SCRUM</a:t>
            </a:r>
            <a:endParaRPr lang="es-AR"/>
          </a:p>
        </p:txBody>
      </p:sp>
      <p:pic>
        <p:nvPicPr>
          <p:cNvPr id="3" name="Picture 2"/>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33573745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26293" y="344647"/>
            <a:ext cx="11056132" cy="783908"/>
          </a:xfrm>
        </p:spPr>
        <p:txBody>
          <a:bodyPr/>
          <a:lstStyle/>
          <a:p>
            <a:pPr>
              <a:defRPr/>
            </a:pPr>
            <a:r>
              <a:rPr lang="en-US" sz="4400" err="1"/>
              <a:t>Cosas</a:t>
            </a:r>
            <a:r>
              <a:rPr lang="en-US" sz="4400"/>
              <a:t> que no hay que </a:t>
            </a:r>
            <a:r>
              <a:rPr lang="en-US" sz="4400" err="1"/>
              <a:t>hacer</a:t>
            </a:r>
            <a:r>
              <a:rPr lang="en-US" sz="4400"/>
              <a:t>:</a:t>
            </a:r>
            <a:endParaRPr lang="en-US" sz="4400">
              <a:solidFill>
                <a:srgbClr val="1D4BF1"/>
              </a:solidFill>
            </a:endParaRPr>
          </a:p>
        </p:txBody>
      </p:sp>
      <p:sp>
        <p:nvSpPr>
          <p:cNvPr id="5" name="TextBox 4"/>
          <p:cNvSpPr txBox="1"/>
          <p:nvPr/>
        </p:nvSpPr>
        <p:spPr>
          <a:xfrm>
            <a:off x="1060704" y="1840992"/>
            <a:ext cx="9302496" cy="4247317"/>
          </a:xfrm>
          <a:prstGeom prst="rect">
            <a:avLst/>
          </a:prstGeom>
          <a:noFill/>
        </p:spPr>
        <p:txBody>
          <a:bodyPr wrap="square" lIns="0" tIns="0" rIns="0" bIns="0" rtlCol="0">
            <a:spAutoFit/>
          </a:bodyPr>
          <a:lstStyle/>
          <a:p>
            <a:pPr marL="342900" indent="-342900" algn="just" eaLnBrk="1" hangingPunct="1">
              <a:lnSpc>
                <a:spcPct val="100000"/>
              </a:lnSpc>
              <a:buFont typeface="Arial" panose="020B0604020202020204" pitchFamily="34" charset="0"/>
              <a:buChar char="•"/>
            </a:pPr>
            <a:r>
              <a:rPr lang="en-US" altLang="es-AR" sz="2400">
                <a:solidFill>
                  <a:srgbClr val="0B3CC8"/>
                </a:solidFill>
              </a:rPr>
              <a:t>No </a:t>
            </a:r>
            <a:r>
              <a:rPr lang="en-US" altLang="es-AR" sz="2400" err="1">
                <a:solidFill>
                  <a:srgbClr val="0B3CC8"/>
                </a:solidFill>
              </a:rPr>
              <a:t>tener</a:t>
            </a:r>
            <a:r>
              <a:rPr lang="en-US" altLang="es-AR" sz="2400">
                <a:solidFill>
                  <a:srgbClr val="0B3CC8"/>
                </a:solidFill>
              </a:rPr>
              <a:t> el </a:t>
            </a:r>
            <a:r>
              <a:rPr lang="en-US" altLang="es-AR" sz="2400" err="1">
                <a:solidFill>
                  <a:srgbClr val="0B3CC8"/>
                </a:solidFill>
              </a:rPr>
              <a:t>rol</a:t>
            </a:r>
            <a:r>
              <a:rPr lang="en-US" altLang="es-AR" sz="2400">
                <a:solidFill>
                  <a:srgbClr val="0B3CC8"/>
                </a:solidFill>
              </a:rPr>
              <a:t> de Scrum Master, o no </a:t>
            </a:r>
            <a:r>
              <a:rPr lang="en-US" altLang="es-AR" sz="2400" err="1">
                <a:solidFill>
                  <a:srgbClr val="0B3CC8"/>
                </a:solidFill>
              </a:rPr>
              <a:t>comprenderlo</a:t>
            </a:r>
            <a:r>
              <a:rPr lang="en-US" altLang="es-AR" sz="2400">
                <a:solidFill>
                  <a:srgbClr val="0B3CC8"/>
                </a:solidFill>
              </a:rPr>
              <a:t>.</a:t>
            </a:r>
          </a:p>
          <a:p>
            <a:pPr marL="342900" indent="-342900" algn="just" eaLnBrk="1" hangingPunct="1">
              <a:lnSpc>
                <a:spcPct val="100000"/>
              </a:lnSpc>
              <a:buFont typeface="Arial" panose="020B0604020202020204" pitchFamily="34" charset="0"/>
              <a:buChar char="•"/>
            </a:pPr>
            <a:r>
              <a:rPr lang="en-US" altLang="es-AR" sz="2400">
                <a:solidFill>
                  <a:srgbClr val="0B3CC8"/>
                </a:solidFill>
              </a:rPr>
              <a:t>No </a:t>
            </a:r>
            <a:r>
              <a:rPr lang="en-US" altLang="es-AR" sz="2400" err="1">
                <a:solidFill>
                  <a:srgbClr val="0B3CC8"/>
                </a:solidFill>
              </a:rPr>
              <a:t>tener</a:t>
            </a:r>
            <a:r>
              <a:rPr lang="en-US" altLang="es-AR" sz="2400">
                <a:solidFill>
                  <a:srgbClr val="0B3CC8"/>
                </a:solidFill>
              </a:rPr>
              <a:t> DOD.</a:t>
            </a:r>
          </a:p>
          <a:p>
            <a:pPr marL="342900" indent="-342900" algn="just" eaLnBrk="1" hangingPunct="1">
              <a:lnSpc>
                <a:spcPct val="100000"/>
              </a:lnSpc>
              <a:buFont typeface="Arial" panose="020B0604020202020204" pitchFamily="34" charset="0"/>
              <a:buChar char="•"/>
            </a:pPr>
            <a:r>
              <a:rPr lang="en-US" altLang="es-AR" sz="2400">
                <a:solidFill>
                  <a:srgbClr val="0B3CC8"/>
                </a:solidFill>
              </a:rPr>
              <a:t>No </a:t>
            </a:r>
            <a:r>
              <a:rPr lang="en-US" altLang="es-AR" sz="2400" err="1">
                <a:solidFill>
                  <a:srgbClr val="0B3CC8"/>
                </a:solidFill>
              </a:rPr>
              <a:t>medir</a:t>
            </a:r>
            <a:r>
              <a:rPr lang="en-US" altLang="es-AR" sz="2400">
                <a:solidFill>
                  <a:srgbClr val="0B3CC8"/>
                </a:solidFill>
              </a:rPr>
              <a:t> la </a:t>
            </a:r>
            <a:r>
              <a:rPr lang="en-US" altLang="es-AR" sz="2400" err="1">
                <a:solidFill>
                  <a:srgbClr val="0B3CC8"/>
                </a:solidFill>
              </a:rPr>
              <a:t>velocidad</a:t>
            </a:r>
            <a:r>
              <a:rPr lang="en-US" altLang="es-AR" sz="2400">
                <a:solidFill>
                  <a:srgbClr val="0B3CC8"/>
                </a:solidFill>
              </a:rPr>
              <a:t>, o </a:t>
            </a:r>
            <a:r>
              <a:rPr lang="en-US" altLang="es-AR" sz="2400" err="1">
                <a:solidFill>
                  <a:srgbClr val="0B3CC8"/>
                </a:solidFill>
              </a:rPr>
              <a:t>hacerlo</a:t>
            </a:r>
            <a:r>
              <a:rPr lang="en-US" altLang="es-AR" sz="2400">
                <a:solidFill>
                  <a:srgbClr val="0B3CC8"/>
                </a:solidFill>
              </a:rPr>
              <a:t> mal.</a:t>
            </a:r>
          </a:p>
          <a:p>
            <a:pPr marL="342900" indent="-342900" algn="just" eaLnBrk="1" hangingPunct="1">
              <a:lnSpc>
                <a:spcPct val="100000"/>
              </a:lnSpc>
              <a:buFont typeface="Arial" panose="020B0604020202020204" pitchFamily="34" charset="0"/>
              <a:buChar char="•"/>
            </a:pPr>
            <a:r>
              <a:rPr lang="en-US" altLang="es-AR" sz="2400">
                <a:solidFill>
                  <a:srgbClr val="0B3CC8"/>
                </a:solidFill>
              </a:rPr>
              <a:t>No </a:t>
            </a:r>
            <a:r>
              <a:rPr lang="en-US" altLang="es-AR" sz="2400" err="1">
                <a:solidFill>
                  <a:srgbClr val="0B3CC8"/>
                </a:solidFill>
              </a:rPr>
              <a:t>hacer</a:t>
            </a:r>
            <a:r>
              <a:rPr lang="en-US" altLang="es-AR" sz="2400">
                <a:solidFill>
                  <a:srgbClr val="0B3CC8"/>
                </a:solidFill>
              </a:rPr>
              <a:t> </a:t>
            </a:r>
            <a:r>
              <a:rPr lang="en-US" altLang="es-AR" sz="2400" err="1">
                <a:solidFill>
                  <a:srgbClr val="0B3CC8"/>
                </a:solidFill>
              </a:rPr>
              <a:t>retros</a:t>
            </a:r>
            <a:r>
              <a:rPr lang="en-US" altLang="es-AR" sz="2400">
                <a:solidFill>
                  <a:srgbClr val="0B3CC8"/>
                </a:solidFill>
              </a:rPr>
              <a:t>, no </a:t>
            </a:r>
            <a:r>
              <a:rPr lang="en-US" altLang="es-AR" sz="2400" err="1">
                <a:solidFill>
                  <a:srgbClr val="0B3CC8"/>
                </a:solidFill>
              </a:rPr>
              <a:t>dar</a:t>
            </a:r>
            <a:r>
              <a:rPr lang="en-US" altLang="es-AR" sz="2400">
                <a:solidFill>
                  <a:srgbClr val="0B3CC8"/>
                </a:solidFill>
              </a:rPr>
              <a:t> </a:t>
            </a:r>
            <a:r>
              <a:rPr lang="en-US" altLang="es-AR" sz="2400" err="1">
                <a:solidFill>
                  <a:srgbClr val="0B3CC8"/>
                </a:solidFill>
              </a:rPr>
              <a:t>seguimiento</a:t>
            </a:r>
            <a:r>
              <a:rPr lang="en-US" altLang="es-AR" sz="2400">
                <a:solidFill>
                  <a:srgbClr val="0B3CC8"/>
                </a:solidFill>
              </a:rPr>
              <a:t>.</a:t>
            </a:r>
          </a:p>
          <a:p>
            <a:pPr marL="342900" indent="-342900" algn="just" eaLnBrk="1" hangingPunct="1">
              <a:lnSpc>
                <a:spcPct val="100000"/>
              </a:lnSpc>
              <a:buFont typeface="Arial" panose="020B0604020202020204" pitchFamily="34" charset="0"/>
              <a:buChar char="•"/>
            </a:pPr>
            <a:r>
              <a:rPr lang="en-US" altLang="es-AR" sz="2400">
                <a:solidFill>
                  <a:srgbClr val="0B3CC8"/>
                </a:solidFill>
              </a:rPr>
              <a:t>Un </a:t>
            </a:r>
            <a:r>
              <a:rPr lang="en-US" altLang="es-AR" sz="2400" err="1">
                <a:solidFill>
                  <a:srgbClr val="0B3CC8"/>
                </a:solidFill>
              </a:rPr>
              <a:t>equipo</a:t>
            </a:r>
            <a:r>
              <a:rPr lang="en-US" altLang="es-AR" sz="2400">
                <a:solidFill>
                  <a:srgbClr val="0B3CC8"/>
                </a:solidFill>
              </a:rPr>
              <a:t> no </a:t>
            </a:r>
            <a:r>
              <a:rPr lang="en-US" altLang="es-AR" sz="2400" err="1">
                <a:solidFill>
                  <a:srgbClr val="0B3CC8"/>
                </a:solidFill>
              </a:rPr>
              <a:t>comprometido</a:t>
            </a:r>
            <a:r>
              <a:rPr lang="en-US" altLang="es-AR" sz="2400">
                <a:solidFill>
                  <a:srgbClr val="0B3CC8"/>
                </a:solidFill>
              </a:rPr>
              <a:t> con las </a:t>
            </a:r>
            <a:r>
              <a:rPr lang="en-US" altLang="es-AR" sz="2400" err="1">
                <a:solidFill>
                  <a:srgbClr val="0B3CC8"/>
                </a:solidFill>
              </a:rPr>
              <a:t>estimaciones</a:t>
            </a:r>
            <a:r>
              <a:rPr lang="en-US" altLang="es-AR" sz="2400">
                <a:solidFill>
                  <a:srgbClr val="0B3CC8"/>
                </a:solidFill>
              </a:rPr>
              <a:t> y la </a:t>
            </a:r>
            <a:r>
              <a:rPr lang="en-US" altLang="es-AR" sz="2400" err="1">
                <a:solidFill>
                  <a:srgbClr val="0B3CC8"/>
                </a:solidFill>
              </a:rPr>
              <a:t>velocidad</a:t>
            </a:r>
            <a:r>
              <a:rPr lang="en-US" altLang="es-AR" sz="2400">
                <a:solidFill>
                  <a:srgbClr val="0B3CC8"/>
                </a:solidFill>
              </a:rPr>
              <a:t>.</a:t>
            </a:r>
          </a:p>
          <a:p>
            <a:pPr marL="342900" indent="-342900" algn="just" eaLnBrk="1" hangingPunct="1">
              <a:lnSpc>
                <a:spcPct val="100000"/>
              </a:lnSpc>
              <a:buFont typeface="Arial" panose="020B0604020202020204" pitchFamily="34" charset="0"/>
              <a:buChar char="•"/>
            </a:pPr>
            <a:r>
              <a:rPr lang="en-US" altLang="es-AR" sz="2400">
                <a:solidFill>
                  <a:srgbClr val="0B3CC8"/>
                </a:solidFill>
              </a:rPr>
              <a:t>No </a:t>
            </a:r>
            <a:r>
              <a:rPr lang="en-US" altLang="es-AR" sz="2400" err="1">
                <a:solidFill>
                  <a:srgbClr val="0B3CC8"/>
                </a:solidFill>
              </a:rPr>
              <a:t>gestionar</a:t>
            </a:r>
            <a:r>
              <a:rPr lang="en-US" altLang="es-AR" sz="2400">
                <a:solidFill>
                  <a:srgbClr val="0B3CC8"/>
                </a:solidFill>
              </a:rPr>
              <a:t> la </a:t>
            </a:r>
            <a:r>
              <a:rPr lang="en-US" altLang="es-AR" sz="2400" err="1">
                <a:solidFill>
                  <a:srgbClr val="0B3CC8"/>
                </a:solidFill>
              </a:rPr>
              <a:t>deuda</a:t>
            </a:r>
            <a:r>
              <a:rPr lang="en-US" altLang="es-AR" sz="2400">
                <a:solidFill>
                  <a:srgbClr val="0B3CC8"/>
                </a:solidFill>
              </a:rPr>
              <a:t> </a:t>
            </a:r>
            <a:r>
              <a:rPr lang="en-US" altLang="es-AR" sz="2400" err="1">
                <a:solidFill>
                  <a:srgbClr val="0B3CC8"/>
                </a:solidFill>
              </a:rPr>
              <a:t>técnica</a:t>
            </a:r>
            <a:r>
              <a:rPr lang="en-US" altLang="es-AR" sz="2400">
                <a:solidFill>
                  <a:srgbClr val="0B3CC8"/>
                </a:solidFill>
              </a:rPr>
              <a:t>.</a:t>
            </a:r>
          </a:p>
          <a:p>
            <a:pPr marL="342900" indent="-342900" algn="just" eaLnBrk="1" hangingPunct="1">
              <a:lnSpc>
                <a:spcPct val="100000"/>
              </a:lnSpc>
              <a:buFont typeface="Arial" panose="020B0604020202020204" pitchFamily="34" charset="0"/>
              <a:buChar char="•"/>
            </a:pPr>
            <a:r>
              <a:rPr lang="en-US" altLang="es-AR" sz="2400">
                <a:solidFill>
                  <a:srgbClr val="0B3CC8"/>
                </a:solidFill>
              </a:rPr>
              <a:t>No </a:t>
            </a:r>
            <a:r>
              <a:rPr lang="en-US" altLang="es-AR" sz="2400" err="1">
                <a:solidFill>
                  <a:srgbClr val="0B3CC8"/>
                </a:solidFill>
              </a:rPr>
              <a:t>tener</a:t>
            </a:r>
            <a:r>
              <a:rPr lang="en-US" altLang="es-AR" sz="2400">
                <a:solidFill>
                  <a:srgbClr val="0B3CC8"/>
                </a:solidFill>
              </a:rPr>
              <a:t> </a:t>
            </a:r>
            <a:r>
              <a:rPr lang="en-US" altLang="es-AR" sz="2400" err="1">
                <a:solidFill>
                  <a:srgbClr val="0B3CC8"/>
                </a:solidFill>
              </a:rPr>
              <a:t>trabajo</a:t>
            </a:r>
            <a:r>
              <a:rPr lang="en-US" altLang="es-AR" sz="2400">
                <a:solidFill>
                  <a:srgbClr val="0B3CC8"/>
                </a:solidFill>
              </a:rPr>
              <a:t> </a:t>
            </a:r>
            <a:r>
              <a:rPr lang="en-US" altLang="es-AR" sz="2400" err="1">
                <a:solidFill>
                  <a:srgbClr val="0B3CC8"/>
                </a:solidFill>
              </a:rPr>
              <a:t>en</a:t>
            </a:r>
            <a:r>
              <a:rPr lang="en-US" altLang="es-AR" sz="2400">
                <a:solidFill>
                  <a:srgbClr val="0B3CC8"/>
                </a:solidFill>
              </a:rPr>
              <a:t> </a:t>
            </a:r>
            <a:r>
              <a:rPr lang="en-US" altLang="es-AR" sz="2400" err="1">
                <a:solidFill>
                  <a:srgbClr val="0B3CC8"/>
                </a:solidFill>
              </a:rPr>
              <a:t>equipo</a:t>
            </a:r>
            <a:r>
              <a:rPr lang="en-US" altLang="es-AR" sz="2400">
                <a:solidFill>
                  <a:srgbClr val="0B3CC8"/>
                </a:solidFill>
              </a:rPr>
              <a:t>, </a:t>
            </a:r>
            <a:r>
              <a:rPr lang="en-US" altLang="es-AR" sz="2400" err="1">
                <a:solidFill>
                  <a:srgbClr val="0B3CC8"/>
                </a:solidFill>
              </a:rPr>
              <a:t>colaboración</a:t>
            </a:r>
            <a:r>
              <a:rPr lang="en-US" altLang="es-AR" sz="2400">
                <a:solidFill>
                  <a:srgbClr val="0B3CC8"/>
                </a:solidFill>
              </a:rPr>
              <a:t> y </a:t>
            </a:r>
            <a:r>
              <a:rPr lang="en-US" altLang="es-AR" sz="2400" err="1">
                <a:solidFill>
                  <a:srgbClr val="0B3CC8"/>
                </a:solidFill>
              </a:rPr>
              <a:t>comunicación</a:t>
            </a:r>
            <a:r>
              <a:rPr lang="en-US" altLang="es-AR" sz="2400">
                <a:solidFill>
                  <a:srgbClr val="0B3CC8"/>
                </a:solidFill>
              </a:rPr>
              <a:t>.</a:t>
            </a:r>
          </a:p>
          <a:p>
            <a:pPr marL="342900" indent="-342900" algn="just" eaLnBrk="1" hangingPunct="1">
              <a:lnSpc>
                <a:spcPct val="100000"/>
              </a:lnSpc>
              <a:buFont typeface="Arial" panose="020B0604020202020204" pitchFamily="34" charset="0"/>
              <a:buChar char="•"/>
            </a:pPr>
            <a:r>
              <a:rPr lang="en-US" altLang="es-AR" sz="2400">
                <a:solidFill>
                  <a:srgbClr val="0B3CC8"/>
                </a:solidFill>
              </a:rPr>
              <a:t>No </a:t>
            </a:r>
            <a:r>
              <a:rPr lang="en-US" altLang="es-AR" sz="2400" err="1">
                <a:solidFill>
                  <a:srgbClr val="0B3CC8"/>
                </a:solidFill>
              </a:rPr>
              <a:t>tener</a:t>
            </a:r>
            <a:r>
              <a:rPr lang="en-US" altLang="es-AR" sz="2400">
                <a:solidFill>
                  <a:srgbClr val="0B3CC8"/>
                </a:solidFill>
              </a:rPr>
              <a:t> un PO </a:t>
            </a:r>
            <a:r>
              <a:rPr lang="en-US" altLang="es-AR" sz="2400" err="1">
                <a:solidFill>
                  <a:srgbClr val="0B3CC8"/>
                </a:solidFill>
              </a:rPr>
              <a:t>comprometido</a:t>
            </a:r>
            <a:r>
              <a:rPr lang="en-US" altLang="es-AR" sz="2400">
                <a:solidFill>
                  <a:srgbClr val="0B3CC8"/>
                </a:solidFill>
              </a:rPr>
              <a:t>, un backlog </a:t>
            </a:r>
            <a:r>
              <a:rPr lang="en-US" altLang="es-AR" sz="2400" err="1">
                <a:solidFill>
                  <a:srgbClr val="0B3CC8"/>
                </a:solidFill>
              </a:rPr>
              <a:t>bien</a:t>
            </a:r>
            <a:r>
              <a:rPr lang="en-US" altLang="es-AR" sz="2400">
                <a:solidFill>
                  <a:srgbClr val="0B3CC8"/>
                </a:solidFill>
              </a:rPr>
              <a:t> </a:t>
            </a:r>
            <a:r>
              <a:rPr lang="en-US" altLang="es-AR" sz="2400" err="1">
                <a:solidFill>
                  <a:srgbClr val="0B3CC8"/>
                </a:solidFill>
              </a:rPr>
              <a:t>armado</a:t>
            </a:r>
            <a:r>
              <a:rPr lang="en-US" altLang="es-AR" sz="2400">
                <a:solidFill>
                  <a:srgbClr val="0B3CC8"/>
                </a:solidFill>
              </a:rPr>
              <a:t>.</a:t>
            </a:r>
          </a:p>
          <a:p>
            <a:pPr marL="342900" indent="-342900" algn="just" eaLnBrk="1" hangingPunct="1">
              <a:lnSpc>
                <a:spcPct val="100000"/>
              </a:lnSpc>
              <a:buFont typeface="Arial" panose="020B0604020202020204" pitchFamily="34" charset="0"/>
              <a:buChar char="•"/>
            </a:pPr>
            <a:r>
              <a:rPr lang="en-US" altLang="es-AR" sz="2400">
                <a:solidFill>
                  <a:srgbClr val="0B3CC8"/>
                </a:solidFill>
              </a:rPr>
              <a:t>No </a:t>
            </a:r>
            <a:r>
              <a:rPr lang="en-US" altLang="es-AR" sz="2400" err="1">
                <a:solidFill>
                  <a:srgbClr val="0B3CC8"/>
                </a:solidFill>
              </a:rPr>
              <a:t>tener</a:t>
            </a:r>
            <a:r>
              <a:rPr lang="en-US" altLang="es-AR" sz="2400">
                <a:solidFill>
                  <a:srgbClr val="0B3CC8"/>
                </a:solidFill>
              </a:rPr>
              <a:t> un sprint backlog </a:t>
            </a:r>
            <a:r>
              <a:rPr lang="en-US" altLang="es-AR" sz="2400" err="1">
                <a:solidFill>
                  <a:srgbClr val="0B3CC8"/>
                </a:solidFill>
              </a:rPr>
              <a:t>bien</a:t>
            </a:r>
            <a:r>
              <a:rPr lang="en-US" altLang="es-AR" sz="2400">
                <a:solidFill>
                  <a:srgbClr val="0B3CC8"/>
                </a:solidFill>
              </a:rPr>
              <a:t> </a:t>
            </a:r>
            <a:r>
              <a:rPr lang="en-US" altLang="es-AR" sz="2400" err="1">
                <a:solidFill>
                  <a:srgbClr val="0B3CC8"/>
                </a:solidFill>
              </a:rPr>
              <a:t>armado</a:t>
            </a:r>
            <a:r>
              <a:rPr lang="en-US" altLang="es-AR" sz="2400">
                <a:solidFill>
                  <a:srgbClr val="0B3CC8"/>
                </a:solidFill>
              </a:rPr>
              <a:t>.</a:t>
            </a:r>
          </a:p>
          <a:p>
            <a:pPr marL="342900" indent="-342900" algn="just" eaLnBrk="1" hangingPunct="1">
              <a:lnSpc>
                <a:spcPct val="100000"/>
              </a:lnSpc>
              <a:buFont typeface="Arial" panose="020B0604020202020204" pitchFamily="34" charset="0"/>
              <a:buChar char="•"/>
            </a:pPr>
            <a:r>
              <a:rPr lang="en-US" altLang="es-AR" sz="2400" err="1">
                <a:solidFill>
                  <a:srgbClr val="0B3CC8"/>
                </a:solidFill>
              </a:rPr>
              <a:t>Preocuparse</a:t>
            </a:r>
            <a:r>
              <a:rPr lang="en-US" altLang="es-AR" sz="2400">
                <a:solidFill>
                  <a:srgbClr val="0B3CC8"/>
                </a:solidFill>
              </a:rPr>
              <a:t> mucho </a:t>
            </a:r>
            <a:r>
              <a:rPr lang="en-US" altLang="es-AR" sz="2400" err="1">
                <a:solidFill>
                  <a:srgbClr val="0B3CC8"/>
                </a:solidFill>
              </a:rPr>
              <a:t>por</a:t>
            </a:r>
            <a:r>
              <a:rPr lang="en-US" altLang="es-AR" sz="2400">
                <a:solidFill>
                  <a:srgbClr val="0B3CC8"/>
                </a:solidFill>
              </a:rPr>
              <a:t> </a:t>
            </a:r>
            <a:r>
              <a:rPr lang="en-US" altLang="es-AR" sz="2400" err="1">
                <a:solidFill>
                  <a:srgbClr val="0B3CC8"/>
                </a:solidFill>
              </a:rPr>
              <a:t>los</a:t>
            </a:r>
            <a:r>
              <a:rPr lang="en-US" altLang="es-AR" sz="2400">
                <a:solidFill>
                  <a:srgbClr val="0B3CC8"/>
                </a:solidFill>
              </a:rPr>
              <a:t> </a:t>
            </a:r>
            <a:r>
              <a:rPr lang="en-US" altLang="es-AR" sz="2400" err="1">
                <a:solidFill>
                  <a:srgbClr val="0B3CC8"/>
                </a:solidFill>
              </a:rPr>
              <a:t>problemas</a:t>
            </a:r>
            <a:r>
              <a:rPr lang="en-US" altLang="es-AR" sz="2400">
                <a:solidFill>
                  <a:srgbClr val="0B3CC8"/>
                </a:solidFill>
              </a:rPr>
              <a:t>.</a:t>
            </a:r>
          </a:p>
          <a:p>
            <a:pPr eaLnBrk="1" hangingPunct="1"/>
            <a:endParaRPr lang="es-AR" sz="3600">
              <a:latin typeface="+mj-lt"/>
              <a:ea typeface="ＭＳ Ｐゴシック" charset="0"/>
              <a:cs typeface="ＭＳ Ｐゴシック" charset="0"/>
            </a:endParaRPr>
          </a:p>
        </p:txBody>
      </p:sp>
      <p:pic>
        <p:nvPicPr>
          <p:cNvPr id="4" name="Picture 3"/>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2348874149"/>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70000" contrast="-70000"/>
          </a:blip>
          <a:stretch>
            <a:fillRect/>
          </a:stretch>
        </p:blipFill>
        <p:spPr>
          <a:xfrm>
            <a:off x="10910718" y="324355"/>
            <a:ext cx="841409" cy="846524"/>
          </a:xfrm>
          <a:prstGeom prst="rect">
            <a:avLst/>
          </a:prstGeom>
        </p:spPr>
      </p:pic>
      <p:pic>
        <p:nvPicPr>
          <p:cNvPr id="5" name="Picture 4">
            <a:extLst>
              <a:ext uri="{FF2B5EF4-FFF2-40B4-BE49-F238E27FC236}">
                <a16:creationId xmlns:a16="http://schemas.microsoft.com/office/drawing/2014/main" id="{55719C30-EA5E-447E-A20A-95A56397FCB6}"/>
              </a:ext>
            </a:extLst>
          </p:cNvPr>
          <p:cNvPicPr>
            <a:picLocks noChangeAspect="1"/>
          </p:cNvPicPr>
          <p:nvPr/>
        </p:nvPicPr>
        <p:blipFill>
          <a:blip r:embed="rId3"/>
          <a:stretch>
            <a:fillRect/>
          </a:stretch>
        </p:blipFill>
        <p:spPr>
          <a:xfrm rot="816432">
            <a:off x="3233663" y="1645350"/>
            <a:ext cx="6208234" cy="3437567"/>
          </a:xfrm>
          <a:prstGeom prst="rect">
            <a:avLst/>
          </a:prstGeom>
        </p:spPr>
      </p:pic>
      <p:sp>
        <p:nvSpPr>
          <p:cNvPr id="6" name="TextBox 5">
            <a:extLst>
              <a:ext uri="{FF2B5EF4-FFF2-40B4-BE49-F238E27FC236}">
                <a16:creationId xmlns:a16="http://schemas.microsoft.com/office/drawing/2014/main" id="{E12D8465-CBAA-4500-8542-9EDAEBB7D300}"/>
              </a:ext>
            </a:extLst>
          </p:cNvPr>
          <p:cNvSpPr txBox="1"/>
          <p:nvPr/>
        </p:nvSpPr>
        <p:spPr>
          <a:xfrm rot="20341738">
            <a:off x="4213728" y="3561473"/>
            <a:ext cx="4867563" cy="830997"/>
          </a:xfrm>
          <a:prstGeom prst="rect">
            <a:avLst/>
          </a:prstGeom>
          <a:noFill/>
        </p:spPr>
        <p:txBody>
          <a:bodyPr wrap="square" rtlCol="0">
            <a:spAutoFit/>
          </a:bodyPr>
          <a:lstStyle/>
          <a:p>
            <a:r>
              <a:rPr lang="en-US" sz="4800">
                <a:solidFill>
                  <a:srgbClr val="0B3CC8"/>
                </a:solidFill>
                <a:latin typeface="Poppins bold" panose="02000000000000000000" pitchFamily="2" charset="0"/>
                <a:cs typeface="Poppins bold" panose="02000000000000000000" pitchFamily="2" charset="0"/>
              </a:rPr>
              <a:t>KANBAN</a:t>
            </a:r>
            <a:endParaRPr lang="es-AR" sz="4800">
              <a:solidFill>
                <a:srgbClr val="0B3CC8"/>
              </a:solidFill>
              <a:latin typeface="Poppins bold" panose="02000000000000000000" pitchFamily="2" charset="0"/>
              <a:cs typeface="Poppins bold" panose="02000000000000000000" pitchFamily="2" charset="0"/>
            </a:endParaRPr>
          </a:p>
        </p:txBody>
      </p:sp>
    </p:spTree>
    <p:extLst>
      <p:ext uri="{BB962C8B-B14F-4D97-AF65-F5344CB8AC3E}">
        <p14:creationId xmlns:p14="http://schemas.microsoft.com/office/powerpoint/2010/main" val="81578761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26293" y="486090"/>
            <a:ext cx="11056132" cy="783908"/>
          </a:xfrm>
        </p:spPr>
        <p:txBody>
          <a:bodyPr/>
          <a:lstStyle/>
          <a:p>
            <a:pPr>
              <a:defRPr/>
            </a:pPr>
            <a:r>
              <a:rPr lang="en-US" sz="4400"/>
              <a:t>KANBAN</a:t>
            </a:r>
            <a:endParaRPr lang="en-US" sz="4400">
              <a:solidFill>
                <a:srgbClr val="1D4BF1"/>
              </a:solidFill>
            </a:endParaRPr>
          </a:p>
        </p:txBody>
      </p:sp>
      <p:sp>
        <p:nvSpPr>
          <p:cNvPr id="4" name="Content Placeholder 2"/>
          <p:cNvSpPr>
            <a:spLocks noGrp="1"/>
          </p:cNvSpPr>
          <p:nvPr>
            <p:ph type="body" sz="quarter" idx="10"/>
          </p:nvPr>
        </p:nvSpPr>
        <p:spPr>
          <a:xfrm>
            <a:off x="921433" y="857863"/>
            <a:ext cx="10665852" cy="5637332"/>
          </a:xfrm>
        </p:spPr>
        <p:txBody>
          <a:bodyPr/>
          <a:lstStyle/>
          <a:p>
            <a:pPr algn="just" eaLnBrk="1" hangingPunct="1">
              <a:lnSpc>
                <a:spcPct val="100000"/>
              </a:lnSpc>
            </a:pPr>
            <a:r>
              <a:rPr lang="es-AR" sz="3200">
                <a:solidFill>
                  <a:srgbClr val="072783"/>
                </a:solidFill>
              </a:rPr>
              <a:t>Representada por una tarjeta que se moverá a través de las diversas etapas de trabajo hasta su finalización. A menudo se habla de él como un método de extracción, de forma que usted tira de sus tareas a través de su flujo de trabajo, ya que permite a los usuarios mover de sitio libremente las tareas en un entorno de trabajo basado en el equipo.</a:t>
            </a:r>
            <a:endParaRPr lang="en-US" altLang="es-AR" sz="3200">
              <a:solidFill>
                <a:srgbClr val="072783"/>
              </a:solidFill>
            </a:endParaRPr>
          </a:p>
        </p:txBody>
      </p:sp>
      <p:pic>
        <p:nvPicPr>
          <p:cNvPr id="5" name="Picture 4"/>
          <p:cNvPicPr>
            <a:picLocks noChangeAspect="1"/>
          </p:cNvPicPr>
          <p:nvPr/>
        </p:nvPicPr>
        <p:blipFill>
          <a:blip r:embed="rId2">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6384310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err="1"/>
              <a:t>Paradigma</a:t>
            </a:r>
            <a:r>
              <a:rPr lang="en-US"/>
              <a:t> &gt;&gt; </a:t>
            </a:r>
            <a:r>
              <a:rPr lang="en-US" err="1"/>
              <a:t>Funcional</a:t>
            </a:r>
            <a:endParaRPr lang="en-US">
              <a:solidFill>
                <a:srgbClr val="1D4BF1"/>
              </a:solidFill>
            </a:endParaRPr>
          </a:p>
        </p:txBody>
      </p:sp>
      <p:pic>
        <p:nvPicPr>
          <p:cNvPr id="6" name="Picture 5"/>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8" name="TextBox 7">
            <a:extLst>
              <a:ext uri="{FF2B5EF4-FFF2-40B4-BE49-F238E27FC236}">
                <a16:creationId xmlns:a16="http://schemas.microsoft.com/office/drawing/2014/main" id="{7DC53681-6E5B-4468-BEBE-7CC03A5D84E1}"/>
              </a:ext>
            </a:extLst>
          </p:cNvPr>
          <p:cNvSpPr txBox="1"/>
          <p:nvPr/>
        </p:nvSpPr>
        <p:spPr>
          <a:xfrm>
            <a:off x="1424877" y="1367211"/>
            <a:ext cx="11265887" cy="4616648"/>
          </a:xfrm>
          <a:prstGeom prst="rect">
            <a:avLst/>
          </a:prstGeom>
          <a:noFill/>
        </p:spPr>
        <p:txBody>
          <a:bodyPr wrap="square" lIns="0" tIns="0" rIns="0" bIns="0" rtlCol="0">
            <a:spAutoFit/>
          </a:bodyPr>
          <a:lstStyle/>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Programación</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declarativa</a:t>
            </a:r>
            <a:endParaRPr lang="en-US" sz="2000">
              <a:solidFill>
                <a:schemeClr val="bg1"/>
              </a:solidFill>
              <a:latin typeface="Poppins" panose="02000000000000000000" pitchFamily="2" charset="0"/>
              <a:ea typeface="ＭＳ Ｐゴシック" charset="0"/>
              <a:cs typeface="Poppins" panose="02000000000000000000" pitchFamily="2" charset="0"/>
            </a:endParaRPr>
          </a:p>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Evaluación</a:t>
            </a:r>
            <a:r>
              <a:rPr lang="en-US" sz="2000">
                <a:solidFill>
                  <a:schemeClr val="bg1"/>
                </a:solidFill>
                <a:latin typeface="Poppins" panose="02000000000000000000" pitchFamily="2" charset="0"/>
                <a:ea typeface="ＭＳ Ｐゴシック" charset="0"/>
                <a:cs typeface="Poppins" panose="02000000000000000000" pitchFamily="2" charset="0"/>
              </a:rPr>
              <a:t> de </a:t>
            </a:r>
            <a:r>
              <a:rPr lang="en-US" sz="2000" err="1">
                <a:solidFill>
                  <a:schemeClr val="bg1"/>
                </a:solidFill>
                <a:latin typeface="Poppins" panose="02000000000000000000" pitchFamily="2" charset="0"/>
                <a:ea typeface="ＭＳ Ｐゴシック" charset="0"/>
                <a:cs typeface="Poppins" panose="02000000000000000000" pitchFamily="2" charset="0"/>
              </a:rPr>
              <a:t>expresiones</a:t>
            </a:r>
            <a:r>
              <a:rPr lang="en-US" sz="2000">
                <a:solidFill>
                  <a:schemeClr val="bg1"/>
                </a:solidFill>
                <a:latin typeface="Poppins" panose="02000000000000000000" pitchFamily="2" charset="0"/>
                <a:ea typeface="ＭＳ Ｐゴシック" charset="0"/>
                <a:cs typeface="Poppins" panose="02000000000000000000" pitchFamily="2" charset="0"/>
              </a:rPr>
              <a:t> (Pattern Matching). </a:t>
            </a:r>
          </a:p>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Funciones</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como</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datos</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primitivos</a:t>
            </a:r>
            <a:endParaRPr lang="en-US" sz="2000">
              <a:solidFill>
                <a:schemeClr val="bg1"/>
              </a:solidFill>
              <a:latin typeface="Poppins" panose="02000000000000000000" pitchFamily="2" charset="0"/>
              <a:ea typeface="ＭＳ Ｐゴシック" charset="0"/>
              <a:cs typeface="Poppins" panose="02000000000000000000" pitchFamily="2" charset="0"/>
            </a:endParaRPr>
          </a:p>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Transparencia</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referencial</a:t>
            </a:r>
            <a:r>
              <a:rPr lang="en-US" sz="2000">
                <a:solidFill>
                  <a:schemeClr val="bg1"/>
                </a:solidFill>
                <a:latin typeface="Poppins" panose="02000000000000000000" pitchFamily="2" charset="0"/>
                <a:ea typeface="ＭＳ Ｐゴシック" charset="0"/>
                <a:cs typeface="Poppins" panose="02000000000000000000" pitchFamily="2" charset="0"/>
              </a:rPr>
              <a:t>: No hay </a:t>
            </a:r>
            <a:r>
              <a:rPr lang="en-US" sz="2000" err="1">
                <a:solidFill>
                  <a:schemeClr val="bg1"/>
                </a:solidFill>
                <a:latin typeface="Poppins" panose="02000000000000000000" pitchFamily="2" charset="0"/>
                <a:ea typeface="ＭＳ Ｐゴシック" charset="0"/>
                <a:cs typeface="Poppins" panose="02000000000000000000" pitchFamily="2" charset="0"/>
              </a:rPr>
              <a:t>efecto</a:t>
            </a:r>
            <a:r>
              <a:rPr lang="en-US" sz="2000">
                <a:solidFill>
                  <a:schemeClr val="bg1"/>
                </a:solidFill>
                <a:latin typeface="Poppins" panose="02000000000000000000" pitchFamily="2" charset="0"/>
                <a:ea typeface="ＭＳ Ｐゴシック" charset="0"/>
                <a:cs typeface="Poppins" panose="02000000000000000000" pitchFamily="2" charset="0"/>
              </a:rPr>
              <a:t> lateral, no </a:t>
            </a:r>
            <a:r>
              <a:rPr lang="en-US" sz="2000" err="1">
                <a:solidFill>
                  <a:schemeClr val="bg1"/>
                </a:solidFill>
                <a:latin typeface="Poppins" panose="02000000000000000000" pitchFamily="2" charset="0"/>
                <a:ea typeface="ＭＳ Ｐゴシック" charset="0"/>
                <a:cs typeface="Poppins" panose="02000000000000000000" pitchFamily="2" charset="0"/>
              </a:rPr>
              <a:t>existe</a:t>
            </a:r>
            <a:r>
              <a:rPr lang="en-US" sz="2000">
                <a:solidFill>
                  <a:schemeClr val="bg1"/>
                </a:solidFill>
                <a:latin typeface="Poppins" panose="02000000000000000000" pitchFamily="2" charset="0"/>
                <a:ea typeface="ＭＳ Ｐゴシック" charset="0"/>
                <a:cs typeface="Poppins" panose="02000000000000000000" pitchFamily="2" charset="0"/>
              </a:rPr>
              <a:t> la </a:t>
            </a:r>
            <a:r>
              <a:rPr lang="en-US" sz="2000" err="1">
                <a:solidFill>
                  <a:schemeClr val="bg1"/>
                </a:solidFill>
                <a:latin typeface="Poppins" panose="02000000000000000000" pitchFamily="2" charset="0"/>
                <a:ea typeface="ＭＳ Ｐゴシック" charset="0"/>
                <a:cs typeface="Poppins" panose="02000000000000000000" pitchFamily="2" charset="0"/>
              </a:rPr>
              <a:t>asignación</a:t>
            </a:r>
            <a:endParaRPr lang="en-US" sz="2000">
              <a:solidFill>
                <a:schemeClr val="bg1"/>
              </a:solidFill>
              <a:latin typeface="Poppins" panose="02000000000000000000" pitchFamily="2" charset="0"/>
              <a:ea typeface="ＭＳ Ｐゴシック" charset="0"/>
              <a:cs typeface="Poppins" panose="02000000000000000000" pitchFamily="2" charset="0"/>
            </a:endParaRPr>
          </a:p>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Fuertemente</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tipado</a:t>
            </a:r>
            <a:endParaRPr lang="en-US" sz="2000">
              <a:solidFill>
                <a:schemeClr val="bg1"/>
              </a:solidFill>
              <a:latin typeface="Poppins" panose="02000000000000000000" pitchFamily="2" charset="0"/>
              <a:ea typeface="ＭＳ Ｐゴシック" charset="0"/>
              <a:cs typeface="Poppins" panose="02000000000000000000" pitchFamily="2" charset="0"/>
            </a:endParaRPr>
          </a:p>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Lenguajes</a:t>
            </a:r>
            <a:r>
              <a:rPr lang="en-US" sz="2000">
                <a:solidFill>
                  <a:schemeClr val="bg1"/>
                </a:solidFill>
                <a:latin typeface="Poppins" panose="02000000000000000000" pitchFamily="2" charset="0"/>
                <a:ea typeface="ＭＳ Ｐゴシック" charset="0"/>
                <a:cs typeface="Poppins" panose="02000000000000000000" pitchFamily="2" charset="0"/>
              </a:rPr>
              <a:t>: LISP, SCHEME, HASKELL, SCALA, F#</a:t>
            </a:r>
          </a:p>
        </p:txBody>
      </p:sp>
    </p:spTree>
    <p:extLst>
      <p:ext uri="{BB962C8B-B14F-4D97-AF65-F5344CB8AC3E}">
        <p14:creationId xmlns:p14="http://schemas.microsoft.com/office/powerpoint/2010/main" val="988129637"/>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26293" y="486090"/>
            <a:ext cx="11056132" cy="783908"/>
          </a:xfrm>
        </p:spPr>
        <p:txBody>
          <a:bodyPr/>
          <a:lstStyle/>
          <a:p>
            <a:pPr>
              <a:defRPr/>
            </a:pPr>
            <a:r>
              <a:rPr lang="en-US" sz="4400" err="1"/>
              <a:t>Principios</a:t>
            </a:r>
            <a:r>
              <a:rPr lang="en-US" sz="4400"/>
              <a:t> </a:t>
            </a:r>
            <a:r>
              <a:rPr lang="en-US" sz="4400" err="1"/>
              <a:t>basicos</a:t>
            </a:r>
            <a:endParaRPr lang="en-US" sz="4400">
              <a:solidFill>
                <a:srgbClr val="1D4BF1"/>
              </a:solidFill>
            </a:endParaRPr>
          </a:p>
        </p:txBody>
      </p:sp>
      <p:sp>
        <p:nvSpPr>
          <p:cNvPr id="7" name="Content Placeholder 2">
            <a:extLst>
              <a:ext uri="{FF2B5EF4-FFF2-40B4-BE49-F238E27FC236}">
                <a16:creationId xmlns:a16="http://schemas.microsoft.com/office/drawing/2014/main" id="{4E6C1A1E-EE12-4AA0-846E-8118005FB5BC}"/>
              </a:ext>
            </a:extLst>
          </p:cNvPr>
          <p:cNvSpPr>
            <a:spLocks noGrp="1"/>
          </p:cNvSpPr>
          <p:nvPr>
            <p:ph type="body" sz="quarter" idx="10"/>
          </p:nvPr>
        </p:nvSpPr>
        <p:spPr>
          <a:xfrm>
            <a:off x="1116573" y="962430"/>
            <a:ext cx="10665852" cy="5637332"/>
          </a:xfrm>
        </p:spPr>
        <p:txBody>
          <a:bodyPr/>
          <a:lstStyle/>
          <a:p>
            <a:pPr marL="514196" indent="-514196" algn="just" eaLnBrk="1" hangingPunct="1">
              <a:lnSpc>
                <a:spcPct val="100000"/>
              </a:lnSpc>
              <a:buFont typeface="+mj-lt"/>
              <a:buAutoNum type="arabicPeriod"/>
            </a:pPr>
            <a:r>
              <a:rPr lang="es-AR" sz="2800">
                <a:solidFill>
                  <a:srgbClr val="072783"/>
                </a:solidFill>
              </a:rPr>
              <a:t>Visualice lo que hace (su flujo de trabajo).</a:t>
            </a:r>
            <a:endParaRPr lang="en-US" altLang="es-AR" sz="2800">
              <a:solidFill>
                <a:srgbClr val="072783"/>
              </a:solidFill>
            </a:endParaRPr>
          </a:p>
          <a:p>
            <a:pPr marL="514196" indent="-514196" algn="just" eaLnBrk="1" hangingPunct="1">
              <a:lnSpc>
                <a:spcPct val="100000"/>
              </a:lnSpc>
              <a:buFont typeface="+mj-lt"/>
              <a:buAutoNum type="arabicPeriod"/>
            </a:pPr>
            <a:r>
              <a:rPr lang="es-AR" sz="2800">
                <a:solidFill>
                  <a:srgbClr val="072783"/>
                </a:solidFill>
              </a:rPr>
              <a:t>Limite la cantidad de Trabajo en Proceso (límites del TEP).</a:t>
            </a:r>
          </a:p>
          <a:p>
            <a:pPr marL="514196" indent="-514196" algn="just" eaLnBrk="1" hangingPunct="1">
              <a:lnSpc>
                <a:spcPct val="100000"/>
              </a:lnSpc>
              <a:buFont typeface="+mj-lt"/>
              <a:buAutoNum type="arabicPeriod"/>
            </a:pPr>
            <a:r>
              <a:rPr lang="es-AR" sz="2800">
                <a:solidFill>
                  <a:srgbClr val="072783"/>
                </a:solidFill>
              </a:rPr>
              <a:t>Realice un seguimiento de su tiempo.</a:t>
            </a:r>
          </a:p>
          <a:p>
            <a:pPr marL="514196" indent="-514196" algn="just" eaLnBrk="1" hangingPunct="1">
              <a:lnSpc>
                <a:spcPct val="100000"/>
              </a:lnSpc>
              <a:buFont typeface="+mj-lt"/>
              <a:buAutoNum type="arabicPeriod"/>
            </a:pPr>
            <a:r>
              <a:rPr lang="es-AR" sz="2800">
                <a:solidFill>
                  <a:srgbClr val="072783"/>
                </a:solidFill>
              </a:rPr>
              <a:t>Lectura fácil de indicadores visuales.</a:t>
            </a:r>
          </a:p>
          <a:p>
            <a:pPr marL="514196" indent="-514196" algn="just" eaLnBrk="1" hangingPunct="1">
              <a:lnSpc>
                <a:spcPct val="100000"/>
              </a:lnSpc>
              <a:buFont typeface="+mj-lt"/>
              <a:buAutoNum type="arabicPeriod"/>
            </a:pPr>
            <a:r>
              <a:rPr lang="es-AR" sz="2800">
                <a:solidFill>
                  <a:srgbClr val="072783"/>
                </a:solidFill>
              </a:rPr>
              <a:t>Identifique los cuellos de botella y elimine lo que resulta descartable.</a:t>
            </a:r>
            <a:endParaRPr lang="en-US" altLang="es-AR" sz="2800">
              <a:solidFill>
                <a:srgbClr val="072783"/>
              </a:solidFill>
            </a:endParaRPr>
          </a:p>
        </p:txBody>
      </p:sp>
      <p:pic>
        <p:nvPicPr>
          <p:cNvPr id="4" name="Picture 3"/>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379646314"/>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26293" y="486090"/>
            <a:ext cx="11056132" cy="783908"/>
          </a:xfrm>
        </p:spPr>
        <p:txBody>
          <a:bodyPr/>
          <a:lstStyle/>
          <a:p>
            <a:pPr>
              <a:defRPr/>
            </a:pPr>
            <a:r>
              <a:rPr lang="en-US" sz="4400"/>
              <a:t>Kanban Board</a:t>
            </a:r>
            <a:endParaRPr lang="en-US" sz="4400">
              <a:solidFill>
                <a:srgbClr val="1D4BF1"/>
              </a:solidFill>
            </a:endParaRPr>
          </a:p>
        </p:txBody>
      </p:sp>
      <p:pic>
        <p:nvPicPr>
          <p:cNvPr id="1026" name="Picture 2" descr="https://static.kanbantool.com/seo-landing-page/kanban-method/a-simple-kanban-board.png">
            <a:extLst>
              <a:ext uri="{FF2B5EF4-FFF2-40B4-BE49-F238E27FC236}">
                <a16:creationId xmlns:a16="http://schemas.microsoft.com/office/drawing/2014/main" id="{F01AD80D-0724-4978-B22D-78F11038A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691" y="1269998"/>
            <a:ext cx="7681336" cy="45780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578716174"/>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26293" y="486090"/>
            <a:ext cx="11056132" cy="783908"/>
          </a:xfrm>
        </p:spPr>
        <p:txBody>
          <a:bodyPr/>
          <a:lstStyle/>
          <a:p>
            <a:pPr>
              <a:defRPr/>
            </a:pPr>
            <a:r>
              <a:rPr lang="en-US" sz="4400" err="1"/>
              <a:t>Beneficios</a:t>
            </a:r>
            <a:r>
              <a:rPr lang="en-US" sz="4400"/>
              <a:t> clave</a:t>
            </a:r>
            <a:endParaRPr lang="en-US" sz="4400">
              <a:solidFill>
                <a:srgbClr val="1D4BF1"/>
              </a:solidFill>
            </a:endParaRPr>
          </a:p>
        </p:txBody>
      </p:sp>
      <p:sp>
        <p:nvSpPr>
          <p:cNvPr id="7" name="Content Placeholder 2">
            <a:extLst>
              <a:ext uri="{FF2B5EF4-FFF2-40B4-BE49-F238E27FC236}">
                <a16:creationId xmlns:a16="http://schemas.microsoft.com/office/drawing/2014/main" id="{4E6C1A1E-EE12-4AA0-846E-8118005FB5BC}"/>
              </a:ext>
            </a:extLst>
          </p:cNvPr>
          <p:cNvSpPr>
            <a:spLocks noGrp="1"/>
          </p:cNvSpPr>
          <p:nvPr>
            <p:ph type="body" sz="quarter" idx="10"/>
          </p:nvPr>
        </p:nvSpPr>
        <p:spPr>
          <a:xfrm>
            <a:off x="1522973" y="865114"/>
            <a:ext cx="10665852" cy="5637332"/>
          </a:xfrm>
        </p:spPr>
        <p:txBody>
          <a:bodyPr/>
          <a:lstStyle/>
          <a:p>
            <a:pPr marL="514196" indent="-514196" algn="just" eaLnBrk="1" hangingPunct="1">
              <a:lnSpc>
                <a:spcPct val="100000"/>
              </a:lnSpc>
              <a:buFont typeface="+mj-lt"/>
              <a:buAutoNum type="arabicPeriod"/>
            </a:pPr>
            <a:r>
              <a:rPr lang="es-AR" sz="2800">
                <a:solidFill>
                  <a:srgbClr val="072783"/>
                </a:solidFill>
              </a:rPr>
              <a:t>Estímulo del rendimiento</a:t>
            </a:r>
          </a:p>
          <a:p>
            <a:pPr marL="514196" indent="-514196" algn="just" eaLnBrk="1" hangingPunct="1">
              <a:lnSpc>
                <a:spcPct val="100000"/>
              </a:lnSpc>
              <a:buFont typeface="+mj-lt"/>
              <a:buAutoNum type="arabicPeriod"/>
            </a:pPr>
            <a:r>
              <a:rPr lang="es-AR" sz="2800">
                <a:solidFill>
                  <a:srgbClr val="072783"/>
                </a:solidFill>
              </a:rPr>
              <a:t>Organización y colaboración</a:t>
            </a:r>
          </a:p>
          <a:p>
            <a:pPr marL="514196" indent="-514196" algn="just" eaLnBrk="1" hangingPunct="1">
              <a:lnSpc>
                <a:spcPct val="100000"/>
              </a:lnSpc>
              <a:buFont typeface="+mj-lt"/>
              <a:buAutoNum type="arabicPeriod"/>
            </a:pPr>
            <a:r>
              <a:rPr lang="es-AR" sz="2800">
                <a:solidFill>
                  <a:srgbClr val="072783"/>
                </a:solidFill>
              </a:rPr>
              <a:t>Distribución del trabajo</a:t>
            </a:r>
          </a:p>
        </p:txBody>
      </p:sp>
      <p:pic>
        <p:nvPicPr>
          <p:cNvPr id="4" name="Picture 3"/>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589486592"/>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2" name="TextBox 1">
            <a:extLst>
              <a:ext uri="{FF2B5EF4-FFF2-40B4-BE49-F238E27FC236}">
                <a16:creationId xmlns:a16="http://schemas.microsoft.com/office/drawing/2014/main" id="{9F7F0DC6-A7D0-49D5-ACF8-953CAE4B11AA}"/>
              </a:ext>
            </a:extLst>
          </p:cNvPr>
          <p:cNvSpPr txBox="1"/>
          <p:nvPr/>
        </p:nvSpPr>
        <p:spPr>
          <a:xfrm>
            <a:off x="3426690" y="3186545"/>
            <a:ext cx="6022109" cy="615553"/>
          </a:xfrm>
          <a:prstGeom prst="rect">
            <a:avLst/>
          </a:prstGeom>
          <a:noFill/>
        </p:spPr>
        <p:txBody>
          <a:bodyPr wrap="square" lIns="0" tIns="0" rIns="0" bIns="0" rtlCol="0">
            <a:spAutoFit/>
          </a:bodyPr>
          <a:lstStyle/>
          <a:p>
            <a:pPr eaLnBrk="1" hangingPunct="1"/>
            <a:r>
              <a:rPr lang="en-US" sz="4000" err="1">
                <a:solidFill>
                  <a:srgbClr val="0B3CC8"/>
                </a:solidFill>
                <a:latin typeface="Poppins" panose="02000000000000000000" pitchFamily="2" charset="0"/>
                <a:ea typeface="ＭＳ Ｐゴシック" charset="0"/>
                <a:cs typeface="Poppins" panose="02000000000000000000" pitchFamily="2" charset="0"/>
              </a:rPr>
              <a:t>Qué</a:t>
            </a:r>
            <a:r>
              <a:rPr lang="en-US" sz="4000">
                <a:solidFill>
                  <a:srgbClr val="0B3CC8"/>
                </a:solidFill>
                <a:latin typeface="Poppins" panose="02000000000000000000" pitchFamily="2" charset="0"/>
                <a:ea typeface="ＭＳ Ｐゴシック" charset="0"/>
                <a:cs typeface="Poppins" panose="02000000000000000000" pitchFamily="2" charset="0"/>
              </a:rPr>
              <a:t> </a:t>
            </a:r>
            <a:r>
              <a:rPr lang="en-US" sz="4000" err="1">
                <a:solidFill>
                  <a:srgbClr val="0B3CC8"/>
                </a:solidFill>
                <a:latin typeface="Poppins" panose="02000000000000000000" pitchFamily="2" charset="0"/>
                <a:ea typeface="ＭＳ Ｐゴシック" charset="0"/>
                <a:cs typeface="Poppins" panose="02000000000000000000" pitchFamily="2" charset="0"/>
              </a:rPr>
              <a:t>metodología</a:t>
            </a:r>
            <a:r>
              <a:rPr lang="en-US" sz="4000">
                <a:solidFill>
                  <a:srgbClr val="0B3CC8"/>
                </a:solidFill>
                <a:latin typeface="Poppins" panose="02000000000000000000" pitchFamily="2" charset="0"/>
                <a:ea typeface="ＭＳ Ｐゴシック" charset="0"/>
                <a:cs typeface="Poppins" panose="02000000000000000000" pitchFamily="2" charset="0"/>
              </a:rPr>
              <a:t> </a:t>
            </a:r>
            <a:r>
              <a:rPr lang="en-US" sz="4000" err="1">
                <a:solidFill>
                  <a:srgbClr val="0B3CC8"/>
                </a:solidFill>
                <a:latin typeface="Poppins" panose="02000000000000000000" pitchFamily="2" charset="0"/>
                <a:ea typeface="ＭＳ Ｐゴシック" charset="0"/>
                <a:cs typeface="Poppins" panose="02000000000000000000" pitchFamily="2" charset="0"/>
              </a:rPr>
              <a:t>usar</a:t>
            </a:r>
            <a:r>
              <a:rPr lang="en-US" sz="4000">
                <a:solidFill>
                  <a:srgbClr val="0B3CC8"/>
                </a:solidFill>
                <a:latin typeface="Poppins" panose="02000000000000000000" pitchFamily="2" charset="0"/>
                <a:ea typeface="ＭＳ Ｐゴシック" charset="0"/>
                <a:cs typeface="Poppins" panose="02000000000000000000" pitchFamily="2" charset="0"/>
              </a:rPr>
              <a:t>?</a:t>
            </a:r>
            <a:endParaRPr lang="es-AR" sz="4000">
              <a:solidFill>
                <a:srgbClr val="0B3CC8"/>
              </a:solidFill>
              <a:latin typeface="Poppins" panose="02000000000000000000" pitchFamily="2" charset="0"/>
              <a:ea typeface="ＭＳ Ｐゴシック" charset="0"/>
              <a:cs typeface="Poppins" panose="02000000000000000000" pitchFamily="2" charset="0"/>
            </a:endParaRPr>
          </a:p>
        </p:txBody>
      </p:sp>
    </p:spTree>
    <p:extLst>
      <p:ext uri="{BB962C8B-B14F-4D97-AF65-F5344CB8AC3E}">
        <p14:creationId xmlns:p14="http://schemas.microsoft.com/office/powerpoint/2010/main" val="26370239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26293" y="473956"/>
            <a:ext cx="11056132" cy="783908"/>
          </a:xfrm>
        </p:spPr>
        <p:txBody>
          <a:bodyPr/>
          <a:lstStyle/>
          <a:p>
            <a:pPr>
              <a:defRPr/>
            </a:pPr>
            <a:r>
              <a:rPr lang="en-US" sz="4400"/>
              <a:t>Agile o Waterfall?</a:t>
            </a:r>
            <a:endParaRPr lang="en-US" sz="4400">
              <a:solidFill>
                <a:srgbClr val="1D4BF1"/>
              </a:solidFill>
            </a:endParaRPr>
          </a:p>
        </p:txBody>
      </p:sp>
      <p:sp>
        <p:nvSpPr>
          <p:cNvPr id="4" name="Content Placeholder 2"/>
          <p:cNvSpPr>
            <a:spLocks noGrp="1"/>
          </p:cNvSpPr>
          <p:nvPr>
            <p:ph type="body" sz="quarter" idx="10"/>
          </p:nvPr>
        </p:nvSpPr>
        <p:spPr>
          <a:xfrm>
            <a:off x="1116573" y="930795"/>
            <a:ext cx="10665852" cy="5637332"/>
          </a:xfrm>
        </p:spPr>
        <p:txBody>
          <a:bodyPr/>
          <a:lstStyle/>
          <a:p>
            <a:r>
              <a:rPr lang="es-AR" sz="2000"/>
              <a:t/>
            </a:r>
            <a:br>
              <a:rPr lang="es-AR" sz="2000"/>
            </a:br>
            <a:r>
              <a:rPr lang="es-AR" sz="2000" err="1">
                <a:solidFill>
                  <a:srgbClr val="072783"/>
                </a:solidFill>
              </a:rPr>
              <a:t>Utilizá</a:t>
            </a:r>
            <a:r>
              <a:rPr lang="es-AR" sz="2000">
                <a:solidFill>
                  <a:srgbClr val="072783"/>
                </a:solidFill>
              </a:rPr>
              <a:t> Agile (</a:t>
            </a:r>
            <a:r>
              <a:rPr lang="es-AR" sz="2000" err="1">
                <a:solidFill>
                  <a:srgbClr val="072783"/>
                </a:solidFill>
              </a:rPr>
              <a:t>Scrum</a:t>
            </a:r>
            <a:r>
              <a:rPr lang="es-AR" sz="2000">
                <a:solidFill>
                  <a:srgbClr val="072783"/>
                </a:solidFill>
              </a:rPr>
              <a:t>, XP, </a:t>
            </a:r>
            <a:r>
              <a:rPr lang="es-AR" sz="2000" err="1">
                <a:solidFill>
                  <a:srgbClr val="072783"/>
                </a:solidFill>
              </a:rPr>
              <a:t>Kanban</a:t>
            </a:r>
            <a:r>
              <a:rPr lang="es-AR" sz="2000">
                <a:solidFill>
                  <a:srgbClr val="072783"/>
                </a:solidFill>
              </a:rPr>
              <a:t>) cuando:</a:t>
            </a:r>
          </a:p>
          <a:p>
            <a:pPr marL="342900" indent="-342900">
              <a:buFont typeface="Arial" panose="020B0604020202020204" pitchFamily="34" charset="0"/>
              <a:buChar char="•"/>
            </a:pPr>
            <a:r>
              <a:rPr lang="es-AR" sz="2000" err="1">
                <a:solidFill>
                  <a:srgbClr val="072783"/>
                </a:solidFill>
              </a:rPr>
              <a:t>Buscás</a:t>
            </a:r>
            <a:r>
              <a:rPr lang="es-AR" sz="2000">
                <a:solidFill>
                  <a:srgbClr val="072783"/>
                </a:solidFill>
              </a:rPr>
              <a:t> beneficiarte de la retroalimentación rápida</a:t>
            </a:r>
          </a:p>
          <a:p>
            <a:pPr marL="342900" indent="-342900">
              <a:buFont typeface="Arial" panose="020B0604020202020204" pitchFamily="34" charset="0"/>
              <a:buChar char="•"/>
            </a:pPr>
            <a:r>
              <a:rPr lang="es-AR" sz="2000">
                <a:solidFill>
                  <a:srgbClr val="072783"/>
                </a:solidFill>
              </a:rPr>
              <a:t>No </a:t>
            </a:r>
            <a:r>
              <a:rPr lang="es-AR" sz="2000" err="1">
                <a:solidFill>
                  <a:srgbClr val="072783"/>
                </a:solidFill>
              </a:rPr>
              <a:t>comprendés</a:t>
            </a:r>
            <a:r>
              <a:rPr lang="es-AR" sz="2000">
                <a:solidFill>
                  <a:srgbClr val="072783"/>
                </a:solidFill>
              </a:rPr>
              <a:t> completamente el valor y la definición de lo que estás construyendo </a:t>
            </a:r>
          </a:p>
          <a:p>
            <a:pPr marL="342900" indent="-342900">
              <a:buFont typeface="Arial" panose="020B0604020202020204" pitchFamily="34" charset="0"/>
              <a:buChar char="•"/>
            </a:pPr>
            <a:r>
              <a:rPr lang="es-AR" sz="2000" err="1">
                <a:solidFill>
                  <a:srgbClr val="072783"/>
                </a:solidFill>
              </a:rPr>
              <a:t>Tenés</a:t>
            </a:r>
            <a:r>
              <a:rPr lang="es-AR" sz="2000">
                <a:solidFill>
                  <a:srgbClr val="072783"/>
                </a:solidFill>
              </a:rPr>
              <a:t> un equipo apasionado o un entrenador que los ayudará </a:t>
            </a:r>
          </a:p>
          <a:p>
            <a:pPr marL="342900" indent="-342900">
              <a:buFont typeface="Arial" panose="020B0604020202020204" pitchFamily="34" charset="0"/>
              <a:buChar char="•"/>
            </a:pPr>
            <a:r>
              <a:rPr lang="es-AR" sz="2000" err="1">
                <a:solidFill>
                  <a:srgbClr val="072783"/>
                </a:solidFill>
              </a:rPr>
              <a:t>Tenés</a:t>
            </a:r>
            <a:r>
              <a:rPr lang="es-AR" sz="2000">
                <a:solidFill>
                  <a:srgbClr val="072783"/>
                </a:solidFill>
              </a:rPr>
              <a:t> un proyecto con recursos limitados o un proyecto complejo</a:t>
            </a:r>
          </a:p>
          <a:p>
            <a:endParaRPr lang="es-AR" sz="2000">
              <a:solidFill>
                <a:srgbClr val="072783"/>
              </a:solidFill>
            </a:endParaRPr>
          </a:p>
          <a:p>
            <a:r>
              <a:rPr lang="es-AR" sz="2000" err="1">
                <a:solidFill>
                  <a:srgbClr val="072783"/>
                </a:solidFill>
              </a:rPr>
              <a:t>Utilizá</a:t>
            </a:r>
            <a:r>
              <a:rPr lang="es-AR" sz="2000">
                <a:solidFill>
                  <a:srgbClr val="072783"/>
                </a:solidFill>
              </a:rPr>
              <a:t> la cascada cuando:</a:t>
            </a:r>
          </a:p>
          <a:p>
            <a:pPr marL="342900" indent="-342900">
              <a:buFont typeface="Arial" panose="020B0604020202020204" pitchFamily="34" charset="0"/>
              <a:buChar char="•"/>
            </a:pPr>
            <a:r>
              <a:rPr lang="es-AR" sz="2000">
                <a:solidFill>
                  <a:srgbClr val="072783"/>
                </a:solidFill>
              </a:rPr>
              <a:t>El proyecto es simple </a:t>
            </a:r>
          </a:p>
          <a:p>
            <a:pPr marL="342900" indent="-342900">
              <a:buFont typeface="Arial" panose="020B0604020202020204" pitchFamily="34" charset="0"/>
              <a:buChar char="•"/>
            </a:pPr>
            <a:r>
              <a:rPr lang="es-AR" sz="2000">
                <a:solidFill>
                  <a:srgbClr val="072783"/>
                </a:solidFill>
              </a:rPr>
              <a:t>El proyecto es complicado, pero </a:t>
            </a:r>
            <a:r>
              <a:rPr lang="es-AR" sz="2000" err="1">
                <a:solidFill>
                  <a:srgbClr val="072783"/>
                </a:solidFill>
              </a:rPr>
              <a:t>tenés</a:t>
            </a:r>
            <a:r>
              <a:rPr lang="es-AR" sz="2000">
                <a:solidFill>
                  <a:srgbClr val="072783"/>
                </a:solidFill>
              </a:rPr>
              <a:t> la experiencia para entregarlo </a:t>
            </a:r>
          </a:p>
          <a:p>
            <a:pPr marL="342900" indent="-342900">
              <a:buFont typeface="Arial" panose="020B0604020202020204" pitchFamily="34" charset="0"/>
              <a:buChar char="•"/>
            </a:pPr>
            <a:r>
              <a:rPr lang="es-AR" sz="2000" err="1">
                <a:solidFill>
                  <a:srgbClr val="072783"/>
                </a:solidFill>
              </a:rPr>
              <a:t>Sabés</a:t>
            </a:r>
            <a:r>
              <a:rPr lang="es-AR" sz="2000">
                <a:solidFill>
                  <a:srgbClr val="072783"/>
                </a:solidFill>
              </a:rPr>
              <a:t> todo lo que </a:t>
            </a:r>
            <a:r>
              <a:rPr lang="es-AR" sz="2000" err="1">
                <a:solidFill>
                  <a:srgbClr val="072783"/>
                </a:solidFill>
              </a:rPr>
              <a:t>tenés</a:t>
            </a:r>
            <a:r>
              <a:rPr lang="es-AR" sz="2000">
                <a:solidFill>
                  <a:srgbClr val="072783"/>
                </a:solidFill>
              </a:rPr>
              <a:t> que hacer y no </a:t>
            </a:r>
            <a:r>
              <a:rPr lang="es-AR" sz="2000" err="1">
                <a:solidFill>
                  <a:srgbClr val="072783"/>
                </a:solidFill>
              </a:rPr>
              <a:t>tenés</a:t>
            </a:r>
            <a:r>
              <a:rPr lang="es-AR" sz="2000">
                <a:solidFill>
                  <a:srgbClr val="072783"/>
                </a:solidFill>
              </a:rPr>
              <a:t> soporte para el cambio </a:t>
            </a:r>
          </a:p>
          <a:p>
            <a:pPr marL="342900" indent="-342900">
              <a:buFont typeface="Arial" panose="020B0604020202020204" pitchFamily="34" charset="0"/>
              <a:buChar char="•"/>
            </a:pPr>
            <a:r>
              <a:rPr lang="es-AR" sz="2000">
                <a:solidFill>
                  <a:srgbClr val="072783"/>
                </a:solidFill>
              </a:rPr>
              <a:t>La inversión inicial no es riesgosa de hacer </a:t>
            </a:r>
          </a:p>
          <a:p>
            <a:pPr marL="342900" indent="-342900">
              <a:buFont typeface="Arial" panose="020B0604020202020204" pitchFamily="34" charset="0"/>
              <a:buChar char="•"/>
            </a:pPr>
            <a:r>
              <a:rPr lang="es-AR" sz="2000" err="1">
                <a:solidFill>
                  <a:srgbClr val="072783"/>
                </a:solidFill>
              </a:rPr>
              <a:t>Enfocás</a:t>
            </a:r>
            <a:r>
              <a:rPr lang="es-AR" sz="2000">
                <a:solidFill>
                  <a:srgbClr val="072783"/>
                </a:solidFill>
              </a:rPr>
              <a:t> tus medidas de desempeño en la fecha de entrega y el presupuesto</a:t>
            </a:r>
            <a:endParaRPr lang="en-US" sz="2000">
              <a:solidFill>
                <a:srgbClr val="072783"/>
              </a:solidFill>
            </a:endParaRPr>
          </a:p>
        </p:txBody>
      </p:sp>
    </p:spTree>
    <p:extLst>
      <p:ext uri="{BB962C8B-B14F-4D97-AF65-F5344CB8AC3E}">
        <p14:creationId xmlns:p14="http://schemas.microsoft.com/office/powerpoint/2010/main" val="3276880949"/>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2" name="TextBox 1">
            <a:extLst>
              <a:ext uri="{FF2B5EF4-FFF2-40B4-BE49-F238E27FC236}">
                <a16:creationId xmlns:a16="http://schemas.microsoft.com/office/drawing/2014/main" id="{9F7F0DC6-A7D0-49D5-ACF8-953CAE4B11AA}"/>
              </a:ext>
            </a:extLst>
          </p:cNvPr>
          <p:cNvSpPr txBox="1"/>
          <p:nvPr/>
        </p:nvSpPr>
        <p:spPr>
          <a:xfrm>
            <a:off x="2430379" y="3121223"/>
            <a:ext cx="9045824" cy="615553"/>
          </a:xfrm>
          <a:prstGeom prst="rect">
            <a:avLst/>
          </a:prstGeom>
          <a:noFill/>
        </p:spPr>
        <p:txBody>
          <a:bodyPr wrap="square" lIns="0" tIns="0" rIns="0" bIns="0" rtlCol="0">
            <a:spAutoFit/>
          </a:bodyPr>
          <a:lstStyle/>
          <a:p>
            <a:pPr eaLnBrk="1" hangingPunct="1"/>
            <a:r>
              <a:rPr lang="en-US" sz="4000" err="1">
                <a:solidFill>
                  <a:srgbClr val="0B3CC8"/>
                </a:solidFill>
                <a:latin typeface="Poppins" panose="02000000000000000000" pitchFamily="2" charset="0"/>
                <a:ea typeface="ＭＳ Ｐゴシック" charset="0"/>
                <a:cs typeface="Poppins" panose="02000000000000000000" pitchFamily="2" charset="0"/>
              </a:rPr>
              <a:t>Certificación</a:t>
            </a:r>
            <a:r>
              <a:rPr lang="en-US" sz="4000">
                <a:solidFill>
                  <a:srgbClr val="0B3CC8"/>
                </a:solidFill>
                <a:latin typeface="Poppins" panose="02000000000000000000" pitchFamily="2" charset="0"/>
                <a:ea typeface="ＭＳ Ｐゴシック" charset="0"/>
                <a:cs typeface="Poppins" panose="02000000000000000000" pitchFamily="2" charset="0"/>
              </a:rPr>
              <a:t> (Solo para </a:t>
            </a:r>
            <a:r>
              <a:rPr lang="en-US" sz="4000" err="1">
                <a:solidFill>
                  <a:srgbClr val="0B3CC8"/>
                </a:solidFill>
                <a:latin typeface="Poppins" panose="02000000000000000000" pitchFamily="2" charset="0"/>
                <a:ea typeface="ＭＳ Ｐゴシック" charset="0"/>
                <a:cs typeface="Poppins" panose="02000000000000000000" pitchFamily="2" charset="0"/>
              </a:rPr>
              <a:t>Lagashers</a:t>
            </a:r>
            <a:r>
              <a:rPr lang="en-US" sz="4000">
                <a:solidFill>
                  <a:srgbClr val="0B3CC8"/>
                </a:solidFill>
                <a:latin typeface="Poppins" panose="02000000000000000000" pitchFamily="2" charset="0"/>
                <a:ea typeface="ＭＳ Ｐゴシック" charset="0"/>
                <a:cs typeface="Poppins" panose="02000000000000000000" pitchFamily="2" charset="0"/>
              </a:rPr>
              <a:t>)</a:t>
            </a:r>
            <a:endParaRPr lang="es-AR" sz="4000">
              <a:solidFill>
                <a:srgbClr val="0B3CC8"/>
              </a:solidFill>
              <a:latin typeface="Poppins" panose="02000000000000000000" pitchFamily="2" charset="0"/>
              <a:ea typeface="ＭＳ Ｐゴシック" charset="0"/>
              <a:cs typeface="Poppins" panose="02000000000000000000" pitchFamily="2" charset="0"/>
            </a:endParaRPr>
          </a:p>
        </p:txBody>
      </p:sp>
    </p:spTree>
    <p:extLst>
      <p:ext uri="{BB962C8B-B14F-4D97-AF65-F5344CB8AC3E}">
        <p14:creationId xmlns:p14="http://schemas.microsoft.com/office/powerpoint/2010/main" val="111144885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26293" y="473956"/>
            <a:ext cx="11056132" cy="783908"/>
          </a:xfrm>
        </p:spPr>
        <p:txBody>
          <a:bodyPr/>
          <a:lstStyle/>
          <a:p>
            <a:pPr>
              <a:defRPr/>
            </a:pPr>
            <a:r>
              <a:rPr lang="en-US" sz="4000"/>
              <a:t>98-361 | Software Development Fundamentals</a:t>
            </a:r>
            <a:endParaRPr lang="en-US" sz="4000">
              <a:solidFill>
                <a:srgbClr val="1D4BF1"/>
              </a:solidFill>
            </a:endParaRPr>
          </a:p>
        </p:txBody>
      </p:sp>
      <p:pic>
        <p:nvPicPr>
          <p:cNvPr id="3" name="Picture 2">
            <a:extLst>
              <a:ext uri="{FF2B5EF4-FFF2-40B4-BE49-F238E27FC236}">
                <a16:creationId xmlns:a16="http://schemas.microsoft.com/office/drawing/2014/main" id="{9D872B76-2941-496F-8BE6-0D0403445110}"/>
              </a:ext>
            </a:extLst>
          </p:cNvPr>
          <p:cNvPicPr>
            <a:picLocks noChangeAspect="1"/>
          </p:cNvPicPr>
          <p:nvPr/>
        </p:nvPicPr>
        <p:blipFill>
          <a:blip r:embed="rId2"/>
          <a:stretch>
            <a:fillRect/>
          </a:stretch>
        </p:blipFill>
        <p:spPr>
          <a:xfrm>
            <a:off x="2722562" y="1819777"/>
            <a:ext cx="6743700" cy="3771900"/>
          </a:xfrm>
          <a:prstGeom prst="rect">
            <a:avLst/>
          </a:prstGeom>
        </p:spPr>
      </p:pic>
      <p:pic>
        <p:nvPicPr>
          <p:cNvPr id="4" name="Picture 3"/>
          <p:cNvPicPr>
            <a:picLocks noChangeAspect="1"/>
          </p:cNvPicPr>
          <p:nvPr/>
        </p:nvPicPr>
        <p:blipFill>
          <a:blip r:embed="rId3">
            <a:lum bright="70000" contrast="-70000"/>
          </a:blip>
          <a:stretch>
            <a:fillRect/>
          </a:stretch>
        </p:blipFill>
        <p:spPr>
          <a:xfrm>
            <a:off x="10910718" y="324355"/>
            <a:ext cx="841409" cy="846524"/>
          </a:xfrm>
          <a:prstGeom prst="rect">
            <a:avLst/>
          </a:prstGeom>
        </p:spPr>
      </p:pic>
    </p:spTree>
    <p:extLst>
      <p:ext uri="{BB962C8B-B14F-4D97-AF65-F5344CB8AC3E}">
        <p14:creationId xmlns:p14="http://schemas.microsoft.com/office/powerpoint/2010/main" val="1071752856"/>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350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err="1"/>
              <a:t>Paradigma</a:t>
            </a:r>
            <a:r>
              <a:rPr lang="en-US"/>
              <a:t> &gt;&gt; </a:t>
            </a:r>
            <a:r>
              <a:rPr lang="en-US" err="1"/>
              <a:t>Logico</a:t>
            </a:r>
            <a:endParaRPr lang="en-US">
              <a:solidFill>
                <a:srgbClr val="1D4BF1"/>
              </a:solidFill>
            </a:endParaRPr>
          </a:p>
        </p:txBody>
      </p:sp>
      <p:pic>
        <p:nvPicPr>
          <p:cNvPr id="6" name="Picture 5"/>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5" name="TextBox 4">
            <a:extLst>
              <a:ext uri="{FF2B5EF4-FFF2-40B4-BE49-F238E27FC236}">
                <a16:creationId xmlns:a16="http://schemas.microsoft.com/office/drawing/2014/main" id="{FFB6E86D-8506-4032-9787-73634B61A99C}"/>
              </a:ext>
            </a:extLst>
          </p:cNvPr>
          <p:cNvSpPr txBox="1"/>
          <p:nvPr/>
        </p:nvSpPr>
        <p:spPr>
          <a:xfrm>
            <a:off x="1737776" y="1727430"/>
            <a:ext cx="9476509" cy="4616648"/>
          </a:xfrm>
          <a:prstGeom prst="rect">
            <a:avLst/>
          </a:prstGeom>
          <a:noFill/>
        </p:spPr>
        <p:txBody>
          <a:bodyPr wrap="square" lIns="0" tIns="0" rIns="0" bIns="0" rtlCol="0">
            <a:spAutoFit/>
          </a:bodyPr>
          <a:lstStyle/>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Programación</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declarativa</a:t>
            </a:r>
            <a:endParaRPr lang="en-US" sz="2000">
              <a:solidFill>
                <a:schemeClr val="bg1"/>
              </a:solidFill>
              <a:latin typeface="Poppins" panose="02000000000000000000" pitchFamily="2" charset="0"/>
              <a:ea typeface="ＭＳ Ｐゴシック" charset="0"/>
              <a:cs typeface="Poppins" panose="02000000000000000000" pitchFamily="2" charset="0"/>
            </a:endParaRPr>
          </a:p>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Definición</a:t>
            </a:r>
            <a:r>
              <a:rPr lang="en-US" sz="2000">
                <a:solidFill>
                  <a:schemeClr val="bg1"/>
                </a:solidFill>
                <a:latin typeface="Poppins" panose="02000000000000000000" pitchFamily="2" charset="0"/>
                <a:ea typeface="ＭＳ Ｐゴシック" charset="0"/>
                <a:cs typeface="Poppins" panose="02000000000000000000" pitchFamily="2" charset="0"/>
              </a:rPr>
              <a:t> de </a:t>
            </a:r>
            <a:r>
              <a:rPr lang="en-US" sz="2000" err="1">
                <a:solidFill>
                  <a:schemeClr val="bg1"/>
                </a:solidFill>
                <a:latin typeface="Poppins" panose="02000000000000000000" pitchFamily="2" charset="0"/>
                <a:ea typeface="ＭＳ Ｐゴシック" charset="0"/>
                <a:cs typeface="Poppins" panose="02000000000000000000" pitchFamily="2" charset="0"/>
              </a:rPr>
              <a:t>reglas</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predicados</a:t>
            </a:r>
            <a:r>
              <a:rPr lang="en-US" sz="2000">
                <a:solidFill>
                  <a:schemeClr val="bg1"/>
                </a:solidFill>
                <a:latin typeface="Poppins" panose="02000000000000000000" pitchFamily="2" charset="0"/>
                <a:ea typeface="ＭＳ Ｐゴシック" charset="0"/>
                <a:cs typeface="Poppins" panose="02000000000000000000" pitchFamily="2" charset="0"/>
              </a:rPr>
              <a:t>)</a:t>
            </a:r>
          </a:p>
          <a:p>
            <a:pPr marL="342900" indent="-342900" eaLnBrk="1" hangingPunct="1">
              <a:lnSpc>
                <a:spcPct val="250000"/>
              </a:lnSpc>
              <a:buFont typeface="Arial" panose="020B0604020202020204" pitchFamily="34" charset="0"/>
              <a:buChar char="•"/>
            </a:pPr>
            <a:r>
              <a:rPr lang="en-US" sz="2000">
                <a:solidFill>
                  <a:schemeClr val="bg1"/>
                </a:solidFill>
                <a:latin typeface="Poppins" panose="02000000000000000000" pitchFamily="2" charset="0"/>
                <a:ea typeface="ＭＳ Ｐゴシック" charset="0"/>
                <a:cs typeface="Poppins" panose="02000000000000000000" pitchFamily="2" charset="0"/>
              </a:rPr>
              <a:t>Resolver </a:t>
            </a:r>
            <a:r>
              <a:rPr lang="en-US" sz="2000" err="1">
                <a:solidFill>
                  <a:schemeClr val="bg1"/>
                </a:solidFill>
                <a:latin typeface="Poppins" panose="02000000000000000000" pitchFamily="2" charset="0"/>
                <a:ea typeface="ＭＳ Ｐゴシック" charset="0"/>
                <a:cs typeface="Poppins" panose="02000000000000000000" pitchFamily="2" charset="0"/>
              </a:rPr>
              <a:t>problemas</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respondiendo</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preguntas</a:t>
            </a:r>
            <a:endParaRPr lang="en-US" sz="2000">
              <a:solidFill>
                <a:schemeClr val="bg1"/>
              </a:solidFill>
              <a:latin typeface="Poppins" panose="02000000000000000000" pitchFamily="2" charset="0"/>
              <a:ea typeface="ＭＳ Ｐゴシック" charset="0"/>
              <a:cs typeface="Poppins" panose="02000000000000000000" pitchFamily="2" charset="0"/>
            </a:endParaRPr>
          </a:p>
          <a:p>
            <a:pPr marL="342900" indent="-342900" eaLnBrk="1" hangingPunct="1">
              <a:lnSpc>
                <a:spcPct val="250000"/>
              </a:lnSpc>
              <a:buFont typeface="Arial" panose="020B0604020202020204" pitchFamily="34" charset="0"/>
              <a:buChar char="•"/>
            </a:pPr>
            <a:r>
              <a:rPr lang="en-US" sz="2000">
                <a:solidFill>
                  <a:schemeClr val="bg1"/>
                </a:solidFill>
                <a:latin typeface="Poppins" panose="02000000000000000000" pitchFamily="2" charset="0"/>
                <a:ea typeface="ＭＳ Ｐゴシック" charset="0"/>
                <a:cs typeface="Poppins" panose="02000000000000000000" pitchFamily="2" charset="0"/>
              </a:rPr>
              <a:t>No </a:t>
            </a:r>
            <a:r>
              <a:rPr lang="en-US" sz="2000" err="1">
                <a:solidFill>
                  <a:schemeClr val="bg1"/>
                </a:solidFill>
                <a:latin typeface="Poppins" panose="02000000000000000000" pitchFamily="2" charset="0"/>
                <a:ea typeface="ＭＳ Ｐゴシック" charset="0"/>
                <a:cs typeface="Poppins" panose="02000000000000000000" pitchFamily="2" charset="0"/>
              </a:rPr>
              <a:t>tipado</a:t>
            </a:r>
            <a:endParaRPr lang="en-US" sz="2000">
              <a:solidFill>
                <a:schemeClr val="bg1"/>
              </a:solidFill>
              <a:latin typeface="Poppins" panose="02000000000000000000" pitchFamily="2" charset="0"/>
              <a:ea typeface="ＭＳ Ｐゴシック" charset="0"/>
              <a:cs typeface="Poppins" panose="02000000000000000000" pitchFamily="2" charset="0"/>
            </a:endParaRPr>
          </a:p>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Lenguajes</a:t>
            </a:r>
            <a:r>
              <a:rPr lang="en-US" sz="2000">
                <a:solidFill>
                  <a:schemeClr val="bg1"/>
                </a:solidFill>
                <a:latin typeface="Poppins" panose="02000000000000000000" pitchFamily="2" charset="0"/>
                <a:ea typeface="ＭＳ Ｐゴシック" charset="0"/>
                <a:cs typeface="Poppins" panose="02000000000000000000" pitchFamily="2" charset="0"/>
              </a:rPr>
              <a:t>: PROLOG, MERCURY.</a:t>
            </a:r>
          </a:p>
          <a:p>
            <a:pPr marL="342900" indent="-342900" eaLnBrk="1" hangingPunct="1">
              <a:lnSpc>
                <a:spcPct val="250000"/>
              </a:lnSpc>
              <a:buFont typeface="Arial" panose="020B0604020202020204" pitchFamily="34" charset="0"/>
              <a:buChar char="•"/>
            </a:pPr>
            <a:endParaRPr lang="es-AR" sz="2000">
              <a:solidFill>
                <a:schemeClr val="bg1"/>
              </a:solidFill>
              <a:latin typeface="Poppins" panose="02000000000000000000" pitchFamily="2" charset="0"/>
              <a:ea typeface="ＭＳ Ｐゴシック" charset="0"/>
              <a:cs typeface="Poppins" panose="02000000000000000000" pitchFamily="2" charset="0"/>
            </a:endParaRPr>
          </a:p>
        </p:txBody>
      </p:sp>
    </p:spTree>
    <p:extLst>
      <p:ext uri="{BB962C8B-B14F-4D97-AF65-F5344CB8AC3E}">
        <p14:creationId xmlns:p14="http://schemas.microsoft.com/office/powerpoint/2010/main" val="341014716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err="1"/>
              <a:t>Paradigma</a:t>
            </a:r>
            <a:r>
              <a:rPr lang="en-US"/>
              <a:t> &gt;&gt; </a:t>
            </a:r>
            <a:r>
              <a:rPr lang="en-US" err="1"/>
              <a:t>Orientado</a:t>
            </a:r>
            <a:r>
              <a:rPr lang="en-US"/>
              <a:t> a </a:t>
            </a:r>
            <a:r>
              <a:rPr lang="en-US" err="1"/>
              <a:t>objetos</a:t>
            </a:r>
            <a:endParaRPr lang="en-US">
              <a:solidFill>
                <a:srgbClr val="1D4BF1"/>
              </a:solidFill>
            </a:endParaRPr>
          </a:p>
        </p:txBody>
      </p:sp>
      <p:pic>
        <p:nvPicPr>
          <p:cNvPr id="6" name="Picture 5"/>
          <p:cNvPicPr>
            <a:picLocks noChangeAspect="1"/>
          </p:cNvPicPr>
          <p:nvPr/>
        </p:nvPicPr>
        <p:blipFill>
          <a:blip r:embed="rId2">
            <a:lum bright="70000" contrast="-70000"/>
          </a:blip>
          <a:stretch>
            <a:fillRect/>
          </a:stretch>
        </p:blipFill>
        <p:spPr>
          <a:xfrm>
            <a:off x="10910718" y="324355"/>
            <a:ext cx="841409" cy="846524"/>
          </a:xfrm>
          <a:prstGeom prst="rect">
            <a:avLst/>
          </a:prstGeom>
        </p:spPr>
      </p:pic>
      <p:sp>
        <p:nvSpPr>
          <p:cNvPr id="4" name="TextBox 3">
            <a:extLst>
              <a:ext uri="{FF2B5EF4-FFF2-40B4-BE49-F238E27FC236}">
                <a16:creationId xmlns:a16="http://schemas.microsoft.com/office/drawing/2014/main" id="{AB9912E8-0FE0-437A-A2EB-9106FD47E289}"/>
              </a:ext>
            </a:extLst>
          </p:cNvPr>
          <p:cNvSpPr txBox="1"/>
          <p:nvPr/>
        </p:nvSpPr>
        <p:spPr>
          <a:xfrm>
            <a:off x="1516104" y="1610069"/>
            <a:ext cx="9476509" cy="3847207"/>
          </a:xfrm>
          <a:prstGeom prst="rect">
            <a:avLst/>
          </a:prstGeom>
          <a:noFill/>
        </p:spPr>
        <p:txBody>
          <a:bodyPr wrap="square" lIns="0" tIns="0" rIns="0" bIns="0" rtlCol="0">
            <a:spAutoFit/>
          </a:bodyPr>
          <a:lstStyle/>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Definición</a:t>
            </a:r>
            <a:r>
              <a:rPr lang="en-US" sz="2000">
                <a:solidFill>
                  <a:schemeClr val="bg1"/>
                </a:solidFill>
                <a:latin typeface="Poppins" panose="02000000000000000000" pitchFamily="2" charset="0"/>
                <a:ea typeface="ＭＳ Ｐゴシック" charset="0"/>
                <a:cs typeface="Poppins" panose="02000000000000000000" pitchFamily="2" charset="0"/>
              </a:rPr>
              <a:t> de </a:t>
            </a:r>
            <a:r>
              <a:rPr lang="en-US" sz="2000" err="1">
                <a:solidFill>
                  <a:schemeClr val="bg1"/>
                </a:solidFill>
                <a:latin typeface="Poppins" panose="02000000000000000000" pitchFamily="2" charset="0"/>
                <a:ea typeface="ＭＳ Ｐゴシック" charset="0"/>
                <a:cs typeface="Poppins" panose="02000000000000000000" pitchFamily="2" charset="0"/>
              </a:rPr>
              <a:t>clases</a:t>
            </a:r>
            <a:r>
              <a:rPr lang="en-US" sz="2000">
                <a:solidFill>
                  <a:schemeClr val="bg1"/>
                </a:solidFill>
                <a:latin typeface="Poppins" panose="02000000000000000000" pitchFamily="2" charset="0"/>
                <a:ea typeface="ＭＳ Ｐゴシック" charset="0"/>
                <a:cs typeface="Poppins" panose="02000000000000000000" pitchFamily="2" charset="0"/>
              </a:rPr>
              <a:t> y </a:t>
            </a:r>
            <a:r>
              <a:rPr lang="en-US" sz="2000" err="1">
                <a:solidFill>
                  <a:schemeClr val="bg1"/>
                </a:solidFill>
                <a:latin typeface="Poppins" panose="02000000000000000000" pitchFamily="2" charset="0"/>
                <a:ea typeface="ＭＳ Ｐゴシック" charset="0"/>
                <a:cs typeface="Poppins" panose="02000000000000000000" pitchFamily="2" charset="0"/>
              </a:rPr>
              <a:t>herencia</a:t>
            </a:r>
            <a:endParaRPr lang="en-US" sz="2000">
              <a:solidFill>
                <a:schemeClr val="bg1"/>
              </a:solidFill>
              <a:latin typeface="Poppins" panose="02000000000000000000" pitchFamily="2" charset="0"/>
              <a:ea typeface="ＭＳ Ｐゴシック" charset="0"/>
              <a:cs typeface="Poppins" panose="02000000000000000000" pitchFamily="2" charset="0"/>
            </a:endParaRPr>
          </a:p>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Objetos</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como</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abstraccion</a:t>
            </a:r>
            <a:r>
              <a:rPr lang="en-US" sz="2000">
                <a:solidFill>
                  <a:schemeClr val="bg1"/>
                </a:solidFill>
                <a:latin typeface="Poppins" panose="02000000000000000000" pitchFamily="2" charset="0"/>
                <a:ea typeface="ＭＳ Ｐゴシック" charset="0"/>
                <a:cs typeface="Poppins" panose="02000000000000000000" pitchFamily="2" charset="0"/>
              </a:rPr>
              <a:t> de </a:t>
            </a:r>
            <a:r>
              <a:rPr lang="en-US" sz="2000" err="1">
                <a:solidFill>
                  <a:schemeClr val="bg1"/>
                </a:solidFill>
                <a:latin typeface="Poppins" panose="02000000000000000000" pitchFamily="2" charset="0"/>
                <a:ea typeface="ＭＳ Ｐゴシック" charset="0"/>
                <a:cs typeface="Poppins" panose="02000000000000000000" pitchFamily="2" charset="0"/>
              </a:rPr>
              <a:t>datos</a:t>
            </a:r>
            <a:r>
              <a:rPr lang="en-US" sz="2000">
                <a:solidFill>
                  <a:schemeClr val="bg1"/>
                </a:solidFill>
                <a:latin typeface="Poppins" panose="02000000000000000000" pitchFamily="2" charset="0"/>
                <a:ea typeface="ＭＳ Ｐゴシック" charset="0"/>
                <a:cs typeface="Poppins" panose="02000000000000000000" pitchFamily="2" charset="0"/>
              </a:rPr>
              <a:t> y </a:t>
            </a:r>
            <a:r>
              <a:rPr lang="en-US" sz="2000" err="1">
                <a:solidFill>
                  <a:schemeClr val="bg1"/>
                </a:solidFill>
                <a:latin typeface="Poppins" panose="02000000000000000000" pitchFamily="2" charset="0"/>
                <a:ea typeface="ＭＳ Ｐゴシック" charset="0"/>
                <a:cs typeface="Poppins" panose="02000000000000000000" pitchFamily="2" charset="0"/>
              </a:rPr>
              <a:t>procedimientos</a:t>
            </a:r>
            <a:endParaRPr lang="en-US" sz="2000">
              <a:solidFill>
                <a:schemeClr val="bg1"/>
              </a:solidFill>
              <a:latin typeface="Poppins" panose="02000000000000000000" pitchFamily="2" charset="0"/>
              <a:ea typeface="ＭＳ Ｐゴシック" charset="0"/>
              <a:cs typeface="Poppins" panose="02000000000000000000" pitchFamily="2" charset="0"/>
            </a:endParaRPr>
          </a:p>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Polimorfismo</a:t>
            </a:r>
            <a:r>
              <a:rPr lang="en-US" sz="2000">
                <a:solidFill>
                  <a:schemeClr val="bg1"/>
                </a:solidFill>
                <a:latin typeface="Poppins" panose="02000000000000000000" pitchFamily="2" charset="0"/>
                <a:ea typeface="ＭＳ Ｐゴシック" charset="0"/>
                <a:cs typeface="Poppins" panose="02000000000000000000" pitchFamily="2" charset="0"/>
              </a:rPr>
              <a:t> y </a:t>
            </a:r>
            <a:r>
              <a:rPr lang="en-US" sz="2000" err="1">
                <a:solidFill>
                  <a:schemeClr val="bg1"/>
                </a:solidFill>
                <a:latin typeface="Poppins" panose="02000000000000000000" pitchFamily="2" charset="0"/>
                <a:ea typeface="ＭＳ Ｐゴシック" charset="0"/>
                <a:cs typeface="Poppins" panose="02000000000000000000" pitchFamily="2" charset="0"/>
              </a:rPr>
              <a:t>chequeo</a:t>
            </a:r>
            <a:r>
              <a:rPr lang="en-US" sz="2000">
                <a:solidFill>
                  <a:schemeClr val="bg1"/>
                </a:solidFill>
                <a:latin typeface="Poppins" panose="02000000000000000000" pitchFamily="2" charset="0"/>
                <a:ea typeface="ＭＳ Ｐゴシック" charset="0"/>
                <a:cs typeface="Poppins" panose="02000000000000000000" pitchFamily="2" charset="0"/>
              </a:rPr>
              <a:t> de </a:t>
            </a:r>
            <a:r>
              <a:rPr lang="en-US" sz="2000" err="1">
                <a:solidFill>
                  <a:schemeClr val="bg1"/>
                </a:solidFill>
                <a:latin typeface="Poppins" panose="02000000000000000000" pitchFamily="2" charset="0"/>
                <a:ea typeface="ＭＳ Ｐゴシック" charset="0"/>
                <a:cs typeface="Poppins" panose="02000000000000000000" pitchFamily="2" charset="0"/>
              </a:rPr>
              <a:t>tipos</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en</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tiempo</a:t>
            </a:r>
            <a:r>
              <a:rPr lang="en-US" sz="2000">
                <a:solidFill>
                  <a:schemeClr val="bg1"/>
                </a:solidFill>
                <a:latin typeface="Poppins" panose="02000000000000000000" pitchFamily="2" charset="0"/>
                <a:ea typeface="ＭＳ Ｐゴシック" charset="0"/>
                <a:cs typeface="Poppins" panose="02000000000000000000" pitchFamily="2" charset="0"/>
              </a:rPr>
              <a:t> de </a:t>
            </a:r>
            <a:r>
              <a:rPr lang="en-US" sz="2000" err="1">
                <a:solidFill>
                  <a:schemeClr val="bg1"/>
                </a:solidFill>
                <a:latin typeface="Poppins" panose="02000000000000000000" pitchFamily="2" charset="0"/>
                <a:ea typeface="ＭＳ Ｐゴシック" charset="0"/>
                <a:cs typeface="Poppins" panose="02000000000000000000" pitchFamily="2" charset="0"/>
              </a:rPr>
              <a:t>ejecución</a:t>
            </a:r>
            <a:endParaRPr lang="en-US" sz="2000">
              <a:solidFill>
                <a:schemeClr val="bg1"/>
              </a:solidFill>
              <a:latin typeface="Poppins" panose="02000000000000000000" pitchFamily="2" charset="0"/>
              <a:ea typeface="ＭＳ Ｐゴシック" charset="0"/>
              <a:cs typeface="Poppins" panose="02000000000000000000" pitchFamily="2" charset="0"/>
            </a:endParaRPr>
          </a:p>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Fuertemente</a:t>
            </a:r>
            <a:r>
              <a:rPr lang="en-US" sz="2000">
                <a:solidFill>
                  <a:schemeClr val="bg1"/>
                </a:solidFill>
                <a:latin typeface="Poppins" panose="02000000000000000000" pitchFamily="2" charset="0"/>
                <a:ea typeface="ＭＳ Ｐゴシック" charset="0"/>
                <a:cs typeface="Poppins" panose="02000000000000000000" pitchFamily="2" charset="0"/>
              </a:rPr>
              <a:t> </a:t>
            </a:r>
            <a:r>
              <a:rPr lang="en-US" sz="2000" err="1">
                <a:solidFill>
                  <a:schemeClr val="bg1"/>
                </a:solidFill>
                <a:latin typeface="Poppins" panose="02000000000000000000" pitchFamily="2" charset="0"/>
                <a:ea typeface="ＭＳ Ｐゴシック" charset="0"/>
                <a:cs typeface="Poppins" panose="02000000000000000000" pitchFamily="2" charset="0"/>
              </a:rPr>
              <a:t>tipado</a:t>
            </a:r>
            <a:endParaRPr lang="en-US" sz="2000">
              <a:solidFill>
                <a:schemeClr val="bg1"/>
              </a:solidFill>
              <a:latin typeface="Poppins" panose="02000000000000000000" pitchFamily="2" charset="0"/>
              <a:ea typeface="ＭＳ Ｐゴシック" charset="0"/>
              <a:cs typeface="Poppins" panose="02000000000000000000" pitchFamily="2" charset="0"/>
            </a:endParaRPr>
          </a:p>
          <a:p>
            <a:pPr marL="342900" indent="-342900" eaLnBrk="1" hangingPunct="1">
              <a:lnSpc>
                <a:spcPct val="250000"/>
              </a:lnSpc>
              <a:buFont typeface="Arial" panose="020B0604020202020204" pitchFamily="34" charset="0"/>
              <a:buChar char="•"/>
            </a:pPr>
            <a:r>
              <a:rPr lang="en-US" sz="2000" err="1">
                <a:solidFill>
                  <a:schemeClr val="bg1"/>
                </a:solidFill>
                <a:latin typeface="Poppins" panose="02000000000000000000" pitchFamily="2" charset="0"/>
                <a:ea typeface="ＭＳ Ｐゴシック" charset="0"/>
                <a:cs typeface="Poppins" panose="02000000000000000000" pitchFamily="2" charset="0"/>
              </a:rPr>
              <a:t>Lenguajes</a:t>
            </a:r>
            <a:r>
              <a:rPr lang="en-US" sz="2000">
                <a:solidFill>
                  <a:schemeClr val="bg1"/>
                </a:solidFill>
                <a:latin typeface="Poppins" panose="02000000000000000000" pitchFamily="2" charset="0"/>
                <a:ea typeface="ＭＳ Ｐゴシック" charset="0"/>
                <a:cs typeface="Poppins" panose="02000000000000000000" pitchFamily="2" charset="0"/>
              </a:rPr>
              <a:t>: C#, JAVA</a:t>
            </a:r>
          </a:p>
        </p:txBody>
      </p:sp>
    </p:spTree>
    <p:extLst>
      <p:ext uri="{BB962C8B-B14F-4D97-AF65-F5344CB8AC3E}">
        <p14:creationId xmlns:p14="http://schemas.microsoft.com/office/powerpoint/2010/main" val="3284966678"/>
      </p:ext>
    </p:extLst>
  </p:cSld>
  <p:clrMapOvr>
    <a:masterClrMapping/>
  </p:clrMapOvr>
  <p:transition spd="med">
    <p:fade/>
  </p:transition>
</p:sld>
</file>

<file path=ppt/theme/theme1.xml><?xml version="1.0" encoding="utf-8"?>
<a:theme xmlns:a="http://schemas.openxmlformats.org/drawingml/2006/main" name="Carátula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ido ">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4.xml><?xml version="1.0" encoding="utf-8"?>
<a:theme xmlns:a="http://schemas.openxmlformats.org/drawingml/2006/main" name="Finalizació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5.xml><?xml version="1.0" encoding="utf-8"?>
<a:theme xmlns:a="http://schemas.openxmlformats.org/drawingml/2006/main" name="1_Carátula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AA0FA0930C4CA4E82C0F88B6A39C864" ma:contentTypeVersion="6" ma:contentTypeDescription="Crear nuevo documento." ma:contentTypeScope="" ma:versionID="a6515e4a1bdd9dc1d1c8dc9288e3dab6">
  <xsd:schema xmlns:xsd="http://www.w3.org/2001/XMLSchema" xmlns:xs="http://www.w3.org/2001/XMLSchema" xmlns:p="http://schemas.microsoft.com/office/2006/metadata/properties" xmlns:ns2="65e0a34a-9707-4f6d-bda1-aff929fd8eeb" xmlns:ns3="cb19ec22-ca92-4ab8-9e10-711526640784" targetNamespace="http://schemas.microsoft.com/office/2006/metadata/properties" ma:root="true" ma:fieldsID="4ae8f0653bcfb3eaa07ed90debed7ede" ns2:_="" ns3:_="">
    <xsd:import namespace="65e0a34a-9707-4f6d-bda1-aff929fd8eeb"/>
    <xsd:import namespace="cb19ec22-ca92-4ab8-9e10-71152664078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e0a34a-9707-4f6d-bda1-aff929fd8e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19ec22-ca92-4ab8-9e10-711526640784"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LongProperties xmlns="http://schemas.microsoft.com/office/2006/metadata/longProperties">
  <LongProp xmlns="" name="SharedWithUsers"><![CDATA[37;#Ana Cristina Montero;#38;#Federico García;#39;#Santiago Jiménez;#40;#Maximiliano Déboli;#41;#javier arguello;#42;#Brian Teper;#43;#Gastón Real;#44;#Matías Lacave;#45;#Nicolas Pechersky;#46;#Julian Zuluaga;#9;#Jorge Garau;#47;#Gabriel García de la Torre]]></LongProp>
</Lo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haredWithUsers xmlns="cb19ec22-ca92-4ab8-9e10-711526640784">
      <UserInfo>
        <DisplayName>Ana Cristina Montero</DisplayName>
        <AccountId>37</AccountId>
        <AccountType/>
      </UserInfo>
      <UserInfo>
        <DisplayName>Federico García</DisplayName>
        <AccountId>38</AccountId>
        <AccountType/>
      </UserInfo>
      <UserInfo>
        <DisplayName>Santiago Jiménez</DisplayName>
        <AccountId>39</AccountId>
        <AccountType/>
      </UserInfo>
      <UserInfo>
        <DisplayName>Maximiliano Déboli</DisplayName>
        <AccountId>40</AccountId>
        <AccountType/>
      </UserInfo>
      <UserInfo>
        <DisplayName>javier arguello</DisplayName>
        <AccountId>41</AccountId>
        <AccountType/>
      </UserInfo>
      <UserInfo>
        <DisplayName>Brian Teper</DisplayName>
        <AccountId>42</AccountId>
        <AccountType/>
      </UserInfo>
      <UserInfo>
        <DisplayName>Gastón Real</DisplayName>
        <AccountId>43</AccountId>
        <AccountType/>
      </UserInfo>
      <UserInfo>
        <DisplayName>Matías Lacave</DisplayName>
        <AccountId>44</AccountId>
        <AccountType/>
      </UserInfo>
      <UserInfo>
        <DisplayName>Nicolas Pechersky</DisplayName>
        <AccountId>45</AccountId>
        <AccountType/>
      </UserInfo>
      <UserInfo>
        <DisplayName>Julian Zuluaga</DisplayName>
        <AccountId>46</AccountId>
        <AccountType/>
      </UserInfo>
      <UserInfo>
        <DisplayName>Jorge Garau</DisplayName>
        <AccountId>9</AccountId>
        <AccountType/>
      </UserInfo>
      <UserInfo>
        <DisplayName>Gabriel García de la Torr</DisplayName>
        <AccountId>47</AccountId>
        <AccountType/>
      </UserInfo>
    </SharedWithUsers>
  </documentManagement>
</p:properties>
</file>

<file path=customXml/itemProps1.xml><?xml version="1.0" encoding="utf-8"?>
<ds:datastoreItem xmlns:ds="http://schemas.openxmlformats.org/officeDocument/2006/customXml" ds:itemID="{E39000AB-92B2-419F-B8B1-3B12D60F2B9D}"/>
</file>

<file path=customXml/itemProps2.xml><?xml version="1.0" encoding="utf-8"?>
<ds:datastoreItem xmlns:ds="http://schemas.openxmlformats.org/officeDocument/2006/customXml" ds:itemID="{D0969C9A-99AF-4FC2-8E2F-959F8EFA6E46}">
  <ds:schemaRefs>
    <ds:schemaRef ds:uri=""/>
    <ds:schemaRef ds:uri="http://schemas.microsoft.com/office/2006/metadata/longProperties"/>
  </ds:schemaRefs>
</ds:datastoreItem>
</file>

<file path=customXml/itemProps3.xml><?xml version="1.0" encoding="utf-8"?>
<ds:datastoreItem xmlns:ds="http://schemas.openxmlformats.org/officeDocument/2006/customXml" ds:itemID="{42ABE390-BC72-45C7-BEC2-97F21B0CB564}">
  <ds:schemaRefs>
    <ds:schemaRef ds:uri="http://schemas.microsoft.com/sharepoint/v3/contenttype/forms"/>
  </ds:schemaRefs>
</ds:datastoreItem>
</file>

<file path=customXml/itemProps4.xml><?xml version="1.0" encoding="utf-8"?>
<ds:datastoreItem xmlns:ds="http://schemas.openxmlformats.org/officeDocument/2006/customXml" ds:itemID="{CF567715-41EB-4BE7-8F1D-7097572756BF}">
  <ds:schemaRefs>
    <ds:schemaRef ds:uri="cb19ec22-ca92-4ab8-9e10-711526640784"/>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Metro_TT_Blue_16x9_02-12</Template>
  <TotalTime>0</TotalTime>
  <Words>2964</Words>
  <Application>Microsoft Office PowerPoint</Application>
  <PresentationFormat>Custom</PresentationFormat>
  <Paragraphs>430</Paragraphs>
  <Slides>77</Slides>
  <Notes>4</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77</vt:i4>
      </vt:variant>
    </vt:vector>
  </HeadingPairs>
  <TitlesOfParts>
    <vt:vector size="100" baseType="lpstr">
      <vt:lpstr>MS PGothic</vt:lpstr>
      <vt:lpstr>MS PGothic</vt:lpstr>
      <vt:lpstr>Arial</vt:lpstr>
      <vt:lpstr>Calibri</vt:lpstr>
      <vt:lpstr>Comic Sans MS</vt:lpstr>
      <vt:lpstr>Courier New</vt:lpstr>
      <vt:lpstr>Gill Sans</vt:lpstr>
      <vt:lpstr>Lucida Grande</vt:lpstr>
      <vt:lpstr>Poppins</vt:lpstr>
      <vt:lpstr>Poppins bold</vt:lpstr>
      <vt:lpstr>Poppins Light</vt:lpstr>
      <vt:lpstr>Poppins Medium</vt:lpstr>
      <vt:lpstr>Poppins SemiBold</vt:lpstr>
      <vt:lpstr>Segoe UI</vt:lpstr>
      <vt:lpstr>Segoe UI Light</vt:lpstr>
      <vt:lpstr>Tahoma</vt:lpstr>
      <vt:lpstr>Wingdings</vt:lpstr>
      <vt:lpstr>ヒラギノ角ゴ Pro W3</vt:lpstr>
      <vt:lpstr>Carátulas</vt:lpstr>
      <vt:lpstr>Custom Design</vt:lpstr>
      <vt:lpstr>Contenido </vt:lpstr>
      <vt:lpstr>Finalización</vt:lpstr>
      <vt:lpstr>1_Carátulas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Ceremonias y elementos de SCRUM</vt:lpstr>
      <vt:lpstr>PowerPoint Presentation</vt:lpstr>
      <vt:lpstr>PowerPoint Presentation</vt:lpstr>
      <vt:lpstr>PowerPoint Presentation</vt:lpstr>
      <vt:lpstr>PowerPoint Presentation</vt:lpstr>
      <vt:lpstr>Roles de SCRUM</vt:lpstr>
      <vt:lpstr>PowerPoint Presentation</vt:lpstr>
      <vt:lpstr>PowerPoint Presentation</vt:lpstr>
      <vt:lpstr>PowerPoint Presentation</vt:lpstr>
      <vt:lpstr>PowerPoint Presentation</vt:lpstr>
      <vt:lpstr>Ceremonias</vt:lpstr>
      <vt:lpstr>Sprint Planning Meeting</vt:lpstr>
      <vt:lpstr>PowerPoint Presentation</vt:lpstr>
      <vt:lpstr>PowerPoint Presentation</vt:lpstr>
      <vt:lpstr>PowerPoint Presentation</vt:lpstr>
      <vt:lpstr>Sprint Daily Meetings</vt:lpstr>
      <vt:lpstr>PowerPoint Presentation</vt:lpstr>
      <vt:lpstr>Sprint Review</vt:lpstr>
      <vt:lpstr>PowerPoint Presentation</vt:lpstr>
      <vt:lpstr>Sprint Retrospective</vt:lpstr>
      <vt:lpstr>PowerPoint Presentation</vt:lpstr>
      <vt:lpstr>PowerPoint Presentation</vt:lpstr>
      <vt:lpstr>Scrum Artifacts</vt:lpstr>
      <vt:lpstr>Product Backlog</vt:lpstr>
      <vt:lpstr>PowerPoint Presentation</vt:lpstr>
      <vt:lpstr>PowerPoint Presentation</vt:lpstr>
      <vt:lpstr>PowerPoint Presentation</vt:lpstr>
      <vt:lpstr>PowerPoint Presentation</vt:lpstr>
      <vt:lpstr>PowerPoint Presentation</vt:lpstr>
      <vt:lpstr>PowerPoint Presentation</vt:lpstr>
      <vt:lpstr>Sprint Backlog</vt:lpstr>
      <vt:lpstr>PowerPoint Presentation</vt:lpstr>
      <vt:lpstr>Burn-Down Chart</vt:lpstr>
      <vt:lpstr>PowerPoint Presentation</vt:lpstr>
      <vt:lpstr>PowerPoint Presentation</vt:lpstr>
      <vt:lpstr>Definition of done</vt:lpstr>
      <vt:lpstr>PowerPoint Presentation</vt:lpstr>
      <vt:lpstr>Ciclo del sprint</vt:lpstr>
      <vt:lpstr>PowerPoint Presentation</vt:lpstr>
      <vt:lpstr>PowerPoint Presentation</vt:lpstr>
      <vt:lpstr>PowerPoint Presentation</vt:lpstr>
      <vt:lpstr>Factores de éxito de SCRUM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Federico García</dc:creator>
  <cp:keywords>presentacion lagash;corporativa;microbloggin;SharePoint</cp:keywords>
  <dc:description>Template: _x000d_
Formatting: _x000d_
Event Date: _x000d_
Event Location: _x000d_
Audience Type:</dc:description>
  <cp:lastModifiedBy>Maria Paula Prado Ramirez</cp:lastModifiedBy>
  <cp:revision>5</cp:revision>
  <dcterms:created xsi:type="dcterms:W3CDTF">2015-10-29T23:00:10Z</dcterms:created>
  <dcterms:modified xsi:type="dcterms:W3CDTF">2019-01-21T01:11:31Z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0x010100EAA0FA0930C4CA4E82C0F88B6A39C864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SharedWithUsers">
    <vt:lpwstr>37;#Ana Cristina Montero;#38;#Federico García;#39;#Santiago Jiménez;#40;#Maximiliano Déboli;#41;#javier arguello;#42;#Brian Teper;#43;#Gastón Real;#44;#Matías Lacave;#45;#Nicolas Pechersky;#46;#Julian Zuluaga;#9;#Jorge Garau;#47;#Gabriel García de la Torr</vt:lpwstr>
  </property>
</Properties>
</file>